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x="18288000" cy="10287000"/>
  <p:notesSz cx="6858000" cy="9144000"/>
  <p:embeddedFontLst>
    <p:embeddedFont>
      <p:font typeface="Blueberry" charset="1" panose="02000500000000000000"/>
      <p:regular r:id="rId27"/>
    </p:embeddedFont>
    <p:embeddedFont>
      <p:font typeface="Hibernate" charset="1" panose="02000503000000000000"/>
      <p:regular r:id="rId28"/>
    </p:embeddedFont>
    <p:embeddedFont>
      <p:font typeface="Wedges" charset="1" panose="02000500000000000000"/>
      <p:regular r:id="rId29"/>
    </p:embeddedFont>
    <p:embeddedFont>
      <p:font typeface="Comic Sans" charset="1" panose="03000702030302020204"/>
      <p:regular r:id="rId30"/>
    </p:embeddedFont>
    <p:embeddedFont>
      <p:font typeface="Montserrat Medium" charset="1" panose="00000600000000000000"/>
      <p:regular r:id="rId31"/>
    </p:embeddedFont>
    <p:embeddedFont>
      <p:font typeface="Times New Roman Bold" charset="1" panose="02030802070405020303"/>
      <p:regular r:id="rId32"/>
    </p:embeddedFont>
    <p:embeddedFont>
      <p:font typeface="Times New Roman" charset="1" panose="02030502070405020303"/>
      <p:regular r:id="rId33"/>
    </p:embeddedFont>
    <p:embeddedFont>
      <p:font typeface="TT Commons Pro Bold" charset="1" panose="020B0103030102020204"/>
      <p:regular r:id="rId34"/>
    </p:embeddedFont>
    <p:embeddedFont>
      <p:font typeface="Montserrat Classic Bold" charset="1" panose="00000800000000000000"/>
      <p:regular r:id="rId35"/>
    </p:embeddedFont>
    <p:embeddedFont>
      <p:font typeface="TT Commons Pro" charset="1" panose="020B0103030102020204"/>
      <p:regular r:id="rId36"/>
    </p:embeddedFont>
    <p:embeddedFont>
      <p:font typeface="Marta Italics" charset="1" panose="02000503060000020003"/>
      <p:regular r:id="rId37"/>
    </p:embeddedFont>
    <p:embeddedFont>
      <p:font typeface="Lato 1" charset="1" panose="020F0502020204030203"/>
      <p:regular r:id="rId38"/>
    </p:embeddedFont>
    <p:embeddedFont>
      <p:font typeface="Lato 2 Bold" charset="1" panose="020F0502020204030203"/>
      <p:regular r:id="rId39"/>
    </p:embeddedFont>
    <p:embeddedFont>
      <p:font typeface="Marta Bold" charset="1" panose="02000503060000020003"/>
      <p:regular r:id="rId40"/>
    </p:embeddedFont>
    <p:embeddedFont>
      <p:font typeface="Marta" charset="1" panose="02000503060000020003"/>
      <p:regular r:id="rId41"/>
    </p:embeddedFont>
    <p:embeddedFont>
      <p:font typeface="Lato 1 Bold" charset="1" panose="020F0802020204030203"/>
      <p:regular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9.png" Type="http://schemas.openxmlformats.org/officeDocument/2006/relationships/image"/><Relationship Id="rId5" Target="../media/image7.png" Type="http://schemas.openxmlformats.org/officeDocument/2006/relationships/image"/><Relationship Id="rId6" Target="../media/image38.png" Type="http://schemas.openxmlformats.org/officeDocument/2006/relationships/image"/><Relationship Id="rId7" Target="../media/image3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Relationship Id="rId7" Target="../media/image4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4.svg" Type="http://schemas.openxmlformats.org/officeDocument/2006/relationships/image"/><Relationship Id="rId11" Target="../media/image45.png" Type="http://schemas.openxmlformats.org/officeDocument/2006/relationships/image"/><Relationship Id="rId12" Target="../media/image46.svg" Type="http://schemas.openxmlformats.org/officeDocument/2006/relationships/image"/><Relationship Id="rId13" Target="../media/image7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8.png" Type="http://schemas.openxmlformats.org/officeDocument/2006/relationships/image"/><Relationship Id="rId6" Target="../media/image9.png" Type="http://schemas.openxmlformats.org/officeDocument/2006/relationships/image"/><Relationship Id="rId7" Target="../media/image2.png" Type="http://schemas.openxmlformats.org/officeDocument/2006/relationships/image"/><Relationship Id="rId8" Target="../media/image3.png" Type="http://schemas.openxmlformats.org/officeDocument/2006/relationships/image"/><Relationship Id="rId9" Target="../media/image43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png" Type="http://schemas.openxmlformats.org/officeDocument/2006/relationships/image"/><Relationship Id="rId11" Target="../media/image48.png" Type="http://schemas.openxmlformats.org/officeDocument/2006/relationships/image"/><Relationship Id="rId12" Target="../media/image49.png" Type="http://schemas.openxmlformats.org/officeDocument/2006/relationships/image"/><Relationship Id="rId13" Target="../media/image50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1.png" Type="http://schemas.openxmlformats.org/officeDocument/2006/relationships/image"/><Relationship Id="rId11" Target="../media/image52.png" Type="http://schemas.openxmlformats.org/officeDocument/2006/relationships/image"/><Relationship Id="rId12" Target="../media/image53.sv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28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28.png" Type="http://schemas.openxmlformats.org/officeDocument/2006/relationships/image"/><Relationship Id="rId7" Target="../media/image57.jpeg" Type="http://schemas.openxmlformats.org/officeDocument/2006/relationships/image"/><Relationship Id="rId8" Target="../media/image58.png" Type="http://schemas.openxmlformats.org/officeDocument/2006/relationships/image"/><Relationship Id="rId9" Target="../media/image59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28.png" Type="http://schemas.openxmlformats.org/officeDocument/2006/relationships/image"/><Relationship Id="rId7" Target="../media/image57.jpeg" Type="http://schemas.openxmlformats.org/officeDocument/2006/relationships/image"/><Relationship Id="rId8" Target="../media/image6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61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28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3.png" Type="http://schemas.openxmlformats.org/officeDocument/2006/relationships/image"/><Relationship Id="rId11" Target="../media/image44.svg" Type="http://schemas.openxmlformats.org/officeDocument/2006/relationships/image"/><Relationship Id="rId12" Target="../media/image62.png" Type="http://schemas.openxmlformats.org/officeDocument/2006/relationships/image"/><Relationship Id="rId13" Target="../media/image63.png" Type="http://schemas.openxmlformats.org/officeDocument/2006/relationships/image"/><Relationship Id="rId14" Target="../media/image64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28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0.png" Type="http://schemas.openxmlformats.org/officeDocument/2006/relationships/image"/><Relationship Id="rId11" Target="../media/image21.svg" Type="http://schemas.openxmlformats.org/officeDocument/2006/relationships/image"/><Relationship Id="rId12" Target="../media/image22.png" Type="http://schemas.openxmlformats.org/officeDocument/2006/relationships/image"/><Relationship Id="rId13" Target="../media/image23.svg" Type="http://schemas.openxmlformats.org/officeDocument/2006/relationships/image"/><Relationship Id="rId14" Target="../media/image24.png" Type="http://schemas.openxmlformats.org/officeDocument/2006/relationships/image"/><Relationship Id="rId15" Target="../media/image25.svg" Type="http://schemas.openxmlformats.org/officeDocument/2006/relationships/image"/><Relationship Id="rId16" Target="../media/image26.png" Type="http://schemas.openxmlformats.org/officeDocument/2006/relationships/image"/><Relationship Id="rId17" Target="../media/image27.svg" Type="http://schemas.openxmlformats.org/officeDocument/2006/relationships/image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4.png" Type="http://schemas.openxmlformats.org/officeDocument/2006/relationships/image"/><Relationship Id="rId5" Target="../media/image15.svg" Type="http://schemas.openxmlformats.org/officeDocument/2006/relationships/image"/><Relationship Id="rId6" Target="../media/image16.png" Type="http://schemas.openxmlformats.org/officeDocument/2006/relationships/image"/><Relationship Id="rId7" Target="../media/image17.svg" Type="http://schemas.openxmlformats.org/officeDocument/2006/relationships/image"/><Relationship Id="rId8" Target="../media/image18.png" Type="http://schemas.openxmlformats.org/officeDocument/2006/relationships/image"/><Relationship Id="rId9" Target="../media/image19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5.png" Type="http://schemas.openxmlformats.org/officeDocument/2006/relationships/image"/><Relationship Id="rId11" Target="../media/image66.svg" Type="http://schemas.openxmlformats.org/officeDocument/2006/relationships/image"/><Relationship Id="rId12" Target="../media/image67.png" Type="http://schemas.openxmlformats.org/officeDocument/2006/relationships/image"/><Relationship Id="rId13" Target="../media/image68.png" Type="http://schemas.openxmlformats.org/officeDocument/2006/relationships/image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28.png" Type="http://schemas.openxmlformats.org/officeDocument/2006/relationships/image"/><Relationship Id="rId7" Target="../media/image54.png" Type="http://schemas.openxmlformats.org/officeDocument/2006/relationships/image"/><Relationship Id="rId8" Target="../media/image55.png" Type="http://schemas.openxmlformats.org/officeDocument/2006/relationships/image"/><Relationship Id="rId9" Target="../media/image56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Relationship Id="rId5" Target="../media/image10.png" Type="http://schemas.openxmlformats.org/officeDocument/2006/relationships/image"/><Relationship Id="rId6" Target="../media/image2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7.png" Type="http://schemas.openxmlformats.org/officeDocument/2006/relationships/image"/><Relationship Id="rId8" Target="../media/image8.png" Type="http://schemas.openxmlformats.org/officeDocument/2006/relationships/image"/><Relationship Id="rId9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30.png" Type="http://schemas.openxmlformats.org/officeDocument/2006/relationships/image"/><Relationship Id="rId4" Target="../media/image5.png" Type="http://schemas.openxmlformats.org/officeDocument/2006/relationships/image"/><Relationship Id="rId5" Target="../media/image9.png" Type="http://schemas.openxmlformats.org/officeDocument/2006/relationships/image"/><Relationship Id="rId6" Target="../media/image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9.png" Type="http://schemas.openxmlformats.org/officeDocument/2006/relationships/image"/><Relationship Id="rId5" Target="../media/image7.png" Type="http://schemas.openxmlformats.org/officeDocument/2006/relationships/image"/><Relationship Id="rId6" Target="../media/image3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9.png" Type="http://schemas.openxmlformats.org/officeDocument/2006/relationships/image"/><Relationship Id="rId5" Target="../media/image7.png" Type="http://schemas.openxmlformats.org/officeDocument/2006/relationships/image"/><Relationship Id="rId6" Target="../media/image32.png" Type="http://schemas.openxmlformats.org/officeDocument/2006/relationships/image"/><Relationship Id="rId7" Target="../media/image33.png" Type="http://schemas.openxmlformats.org/officeDocument/2006/relationships/image"/><Relationship Id="rId8" Target="../media/image34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9.png" Type="http://schemas.openxmlformats.org/officeDocument/2006/relationships/image"/><Relationship Id="rId5" Target="../media/image7.png" Type="http://schemas.openxmlformats.org/officeDocument/2006/relationships/image"/><Relationship Id="rId6" Target="../media/image3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9.png" Type="http://schemas.openxmlformats.org/officeDocument/2006/relationships/image"/><Relationship Id="rId5" Target="../media/image7.png" Type="http://schemas.openxmlformats.org/officeDocument/2006/relationships/image"/><Relationship Id="rId6" Target="../media/image36.png" Type="http://schemas.openxmlformats.org/officeDocument/2006/relationships/image"/><Relationship Id="rId7" Target="../media/image3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14591" y="-653351"/>
            <a:ext cx="3335222" cy="3026714"/>
          </a:xfrm>
          <a:custGeom>
            <a:avLst/>
            <a:gdLst/>
            <a:ahLst/>
            <a:cxnLst/>
            <a:rect r="r" b="b" t="t" l="l"/>
            <a:pathLst>
              <a:path h="3026714" w="3335222">
                <a:moveTo>
                  <a:pt x="0" y="0"/>
                </a:moveTo>
                <a:lnTo>
                  <a:pt x="3335222" y="0"/>
                </a:lnTo>
                <a:lnTo>
                  <a:pt x="3335222" y="3026714"/>
                </a:lnTo>
                <a:lnTo>
                  <a:pt x="0" y="3026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7434" y="-1093686"/>
            <a:ext cx="2669512" cy="2469299"/>
          </a:xfrm>
          <a:custGeom>
            <a:avLst/>
            <a:gdLst/>
            <a:ahLst/>
            <a:cxnLst/>
            <a:rect r="r" b="b" t="t" l="l"/>
            <a:pathLst>
              <a:path h="2469299" w="2669512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3134" y="8156869"/>
            <a:ext cx="2436684" cy="2692468"/>
          </a:xfrm>
          <a:custGeom>
            <a:avLst/>
            <a:gdLst/>
            <a:ahLst/>
            <a:cxnLst/>
            <a:rect r="r" b="b" t="t" l="l"/>
            <a:pathLst>
              <a:path h="2692468" w="2436684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523674">
            <a:off x="8574628" y="8547243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48651" y="8858795"/>
            <a:ext cx="2268425" cy="1990543"/>
          </a:xfrm>
          <a:custGeom>
            <a:avLst/>
            <a:gdLst/>
            <a:ahLst/>
            <a:cxnLst/>
            <a:rect r="r" b="b" t="t" l="l"/>
            <a:pathLst>
              <a:path h="1990543" w="2268425">
                <a:moveTo>
                  <a:pt x="0" y="0"/>
                </a:moveTo>
                <a:lnTo>
                  <a:pt x="2268425" y="0"/>
                </a:lnTo>
                <a:lnTo>
                  <a:pt x="2268425" y="1990543"/>
                </a:lnTo>
                <a:lnTo>
                  <a:pt x="0" y="1990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829396">
            <a:off x="16595204" y="61939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14591" y="3572091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36567" y="4592514"/>
            <a:ext cx="3102866" cy="3118458"/>
          </a:xfrm>
          <a:custGeom>
            <a:avLst/>
            <a:gdLst/>
            <a:ahLst/>
            <a:cxnLst/>
            <a:rect r="r" b="b" t="t" l="l"/>
            <a:pathLst>
              <a:path h="3118458" w="3102866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726236">
            <a:off x="13288786" y="-648443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0" y="0"/>
                </a:lnTo>
                <a:lnTo>
                  <a:pt x="4156830" y="1979691"/>
                </a:lnTo>
                <a:lnTo>
                  <a:pt x="0" y="1979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789271" y="-1202197"/>
            <a:ext cx="2478756" cy="2404393"/>
          </a:xfrm>
          <a:custGeom>
            <a:avLst/>
            <a:gdLst/>
            <a:ahLst/>
            <a:cxnLst/>
            <a:rect r="r" b="b" t="t" l="l"/>
            <a:pathLst>
              <a:path h="2404393" w="2478756">
                <a:moveTo>
                  <a:pt x="0" y="0"/>
                </a:moveTo>
                <a:lnTo>
                  <a:pt x="2478756" y="0"/>
                </a:lnTo>
                <a:lnTo>
                  <a:pt x="2478756" y="2404394"/>
                </a:lnTo>
                <a:lnTo>
                  <a:pt x="0" y="2404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778935" y="8261739"/>
            <a:ext cx="3287385" cy="3184654"/>
          </a:xfrm>
          <a:custGeom>
            <a:avLst/>
            <a:gdLst/>
            <a:ahLst/>
            <a:cxnLst/>
            <a:rect r="r" b="b" t="t" l="l"/>
            <a:pathLst>
              <a:path h="3184654" w="3287385">
                <a:moveTo>
                  <a:pt x="0" y="0"/>
                </a:moveTo>
                <a:lnTo>
                  <a:pt x="3287384" y="0"/>
                </a:lnTo>
                <a:lnTo>
                  <a:pt x="3287384" y="3184654"/>
                </a:lnTo>
                <a:lnTo>
                  <a:pt x="0" y="3184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083439" y="9151851"/>
            <a:ext cx="4283445" cy="2039991"/>
          </a:xfrm>
          <a:custGeom>
            <a:avLst/>
            <a:gdLst/>
            <a:ahLst/>
            <a:cxnLst/>
            <a:rect r="r" b="b" t="t" l="l"/>
            <a:pathLst>
              <a:path h="2039991" w="4283445">
                <a:moveTo>
                  <a:pt x="0" y="0"/>
                </a:moveTo>
                <a:lnTo>
                  <a:pt x="4283444" y="0"/>
                </a:lnTo>
                <a:lnTo>
                  <a:pt x="4283444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754662">
            <a:off x="5893358" y="-2053103"/>
            <a:ext cx="4176376" cy="3664770"/>
          </a:xfrm>
          <a:custGeom>
            <a:avLst/>
            <a:gdLst/>
            <a:ahLst/>
            <a:cxnLst/>
            <a:rect r="r" b="b" t="t" l="l"/>
            <a:pathLst>
              <a:path h="3664770" w="4176376">
                <a:moveTo>
                  <a:pt x="0" y="0"/>
                </a:moveTo>
                <a:lnTo>
                  <a:pt x="4176376" y="0"/>
                </a:lnTo>
                <a:lnTo>
                  <a:pt x="4176376" y="3664769"/>
                </a:lnTo>
                <a:lnTo>
                  <a:pt x="0" y="3664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grpSp>
        <p:nvGrpSpPr>
          <p:cNvPr name="Group 16" id="16"/>
          <p:cNvGrpSpPr/>
          <p:nvPr/>
        </p:nvGrpSpPr>
        <p:grpSpPr>
          <a:xfrm rot="0">
            <a:off x="2344927" y="3041467"/>
            <a:ext cx="13022273" cy="4204066"/>
            <a:chOff x="0" y="0"/>
            <a:chExt cx="2990689" cy="965504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990689" cy="965504"/>
            </a:xfrm>
            <a:custGeom>
              <a:avLst/>
              <a:gdLst/>
              <a:ahLst/>
              <a:cxnLst/>
              <a:rect r="r" b="b" t="t" l="l"/>
              <a:pathLst>
                <a:path h="965504" w="2990689">
                  <a:moveTo>
                    <a:pt x="8918" y="0"/>
                  </a:moveTo>
                  <a:lnTo>
                    <a:pt x="2981772" y="0"/>
                  </a:lnTo>
                  <a:cubicBezTo>
                    <a:pt x="2986697" y="0"/>
                    <a:pt x="2990689" y="3993"/>
                    <a:pt x="2990689" y="8918"/>
                  </a:cubicBezTo>
                  <a:lnTo>
                    <a:pt x="2990689" y="956586"/>
                  </a:lnTo>
                  <a:cubicBezTo>
                    <a:pt x="2990689" y="961511"/>
                    <a:pt x="2986697" y="965504"/>
                    <a:pt x="2981772" y="965504"/>
                  </a:cubicBezTo>
                  <a:lnTo>
                    <a:pt x="8918" y="965504"/>
                  </a:lnTo>
                  <a:cubicBezTo>
                    <a:pt x="3993" y="965504"/>
                    <a:pt x="0" y="961511"/>
                    <a:pt x="0" y="956586"/>
                  </a:cubicBezTo>
                  <a:lnTo>
                    <a:pt x="0" y="8918"/>
                  </a:lnTo>
                  <a:cubicBezTo>
                    <a:pt x="0" y="3993"/>
                    <a:pt x="3993" y="0"/>
                    <a:pt x="8918" y="0"/>
                  </a:cubicBezTo>
                  <a:close/>
                </a:path>
              </a:pathLst>
            </a:custGeom>
            <a:solidFill>
              <a:srgbClr val="FFE4B4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2990689" cy="9750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97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4162674" y="5218712"/>
            <a:ext cx="9147828" cy="1105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915"/>
              </a:lnSpc>
            </a:pPr>
            <a:r>
              <a:rPr lang="en-US" sz="6805" spc="605">
                <a:solidFill>
                  <a:srgbClr val="404040"/>
                </a:solidFill>
                <a:latin typeface="Blueberry"/>
              </a:rPr>
              <a:t>LIFE EXPECTANCY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075231" y="3476841"/>
            <a:ext cx="6299860" cy="1551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576"/>
              </a:lnSpc>
              <a:spcBef>
                <a:spcPct val="0"/>
              </a:spcBef>
            </a:pPr>
            <a:r>
              <a:rPr lang="en-US" sz="9600">
                <a:solidFill>
                  <a:srgbClr val="404040"/>
                </a:solidFill>
                <a:latin typeface="Hibernate"/>
              </a:rPr>
              <a:t>PROJECT 2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29396">
            <a:off x="16554883" y="1743990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26236">
            <a:off x="14061074" y="-608986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0" y="0"/>
                </a:lnTo>
                <a:lnTo>
                  <a:pt x="4156830" y="1979690"/>
                </a:lnTo>
                <a:lnTo>
                  <a:pt x="0" y="1979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23674">
            <a:off x="-1983139" y="8375750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0"/>
                </a:lnTo>
                <a:lnTo>
                  <a:pt x="0" y="3822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81179" y="4022716"/>
            <a:ext cx="2762357" cy="4565879"/>
          </a:xfrm>
          <a:custGeom>
            <a:avLst/>
            <a:gdLst/>
            <a:ahLst/>
            <a:cxnLst/>
            <a:rect r="r" b="b" t="t" l="l"/>
            <a:pathLst>
              <a:path h="4565879" w="2762357">
                <a:moveTo>
                  <a:pt x="0" y="0"/>
                </a:moveTo>
                <a:lnTo>
                  <a:pt x="2762358" y="0"/>
                </a:lnTo>
                <a:lnTo>
                  <a:pt x="2762358" y="4565880"/>
                </a:lnTo>
                <a:lnTo>
                  <a:pt x="0" y="4565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502525" y="2141271"/>
            <a:ext cx="7844974" cy="5521716"/>
          </a:xfrm>
          <a:custGeom>
            <a:avLst/>
            <a:gdLst/>
            <a:ahLst/>
            <a:cxnLst/>
            <a:rect r="r" b="b" t="t" l="l"/>
            <a:pathLst>
              <a:path h="5521716" w="7844974">
                <a:moveTo>
                  <a:pt x="0" y="0"/>
                </a:moveTo>
                <a:lnTo>
                  <a:pt x="7844974" y="0"/>
                </a:lnTo>
                <a:lnTo>
                  <a:pt x="7844974" y="5521716"/>
                </a:lnTo>
                <a:lnTo>
                  <a:pt x="0" y="552171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248105" y="757844"/>
            <a:ext cx="978525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3999" spc="599">
                <a:solidFill>
                  <a:srgbClr val="000000"/>
                </a:solidFill>
                <a:latin typeface="Montserrat Classic Bold"/>
              </a:rPr>
              <a:t>CORRELATION TEST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23045" y="2074596"/>
            <a:ext cx="6152666" cy="3533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Times New Roman"/>
              </a:rPr>
              <a:t>      </a:t>
            </a:r>
            <a:r>
              <a:rPr lang="en-US" sz="3299">
                <a:solidFill>
                  <a:srgbClr val="000000"/>
                </a:solidFill>
                <a:latin typeface="Times New Roman"/>
              </a:rPr>
              <a:t>From the scatter plot , we can see that the points slope slightly upward, it indicates that there is a positive correlation between life expectancy and GDP, that is the higher the life expectancy, the higher the GDP.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723045" y="6399474"/>
            <a:ext cx="7146495" cy="25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60"/>
              </a:lnSpc>
              <a:spcBef>
                <a:spcPct val="0"/>
              </a:spcBef>
            </a:pPr>
            <a:r>
              <a:rPr lang="en-US" sz="3300">
                <a:solidFill>
                  <a:srgbClr val="000000"/>
                </a:solidFill>
                <a:latin typeface="Times New Roman"/>
              </a:rPr>
              <a:t>      </a:t>
            </a:r>
            <a:r>
              <a:rPr lang="en-US" sz="3300">
                <a:solidFill>
                  <a:srgbClr val="000000"/>
                </a:solidFill>
                <a:latin typeface="Times New Roman"/>
              </a:rPr>
              <a:t>By using RStudio, we also get a sample correlation coefficient, r = 0.461455, which indicates that there is a moderate positive linear correlation between life expectancy and GDP.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248105" y="8588596"/>
            <a:ext cx="9905927" cy="354053"/>
          </a:xfrm>
          <a:custGeom>
            <a:avLst/>
            <a:gdLst/>
            <a:ahLst/>
            <a:cxnLst/>
            <a:rect r="r" b="b" t="t" l="l"/>
            <a:pathLst>
              <a:path h="354053" w="9905927">
                <a:moveTo>
                  <a:pt x="0" y="0"/>
                </a:moveTo>
                <a:lnTo>
                  <a:pt x="9905926" y="0"/>
                </a:lnTo>
                <a:lnTo>
                  <a:pt x="9905926" y="354053"/>
                </a:lnTo>
                <a:lnTo>
                  <a:pt x="0" y="35405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39397" r="0" b="-58099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829396">
            <a:off x="16554883" y="1743990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726236">
            <a:off x="14061074" y="-608986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0" y="0"/>
                </a:lnTo>
                <a:lnTo>
                  <a:pt x="4156830" y="1979690"/>
                </a:lnTo>
                <a:lnTo>
                  <a:pt x="0" y="19796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23674">
            <a:off x="-1983139" y="8375750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0"/>
                </a:lnTo>
                <a:lnTo>
                  <a:pt x="0" y="38225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381179" y="4022716"/>
            <a:ext cx="2762357" cy="4565879"/>
          </a:xfrm>
          <a:custGeom>
            <a:avLst/>
            <a:gdLst/>
            <a:ahLst/>
            <a:cxnLst/>
            <a:rect r="r" b="b" t="t" l="l"/>
            <a:pathLst>
              <a:path h="4565879" w="2762357">
                <a:moveTo>
                  <a:pt x="0" y="0"/>
                </a:moveTo>
                <a:lnTo>
                  <a:pt x="2762358" y="0"/>
                </a:lnTo>
                <a:lnTo>
                  <a:pt x="2762358" y="4565880"/>
                </a:lnTo>
                <a:lnTo>
                  <a:pt x="0" y="45658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19470" y="1655113"/>
            <a:ext cx="9896606" cy="3488387"/>
          </a:xfrm>
          <a:custGeom>
            <a:avLst/>
            <a:gdLst/>
            <a:ahLst/>
            <a:cxnLst/>
            <a:rect r="r" b="b" t="t" l="l"/>
            <a:pathLst>
              <a:path h="3488387" w="9896606">
                <a:moveTo>
                  <a:pt x="0" y="0"/>
                </a:moveTo>
                <a:lnTo>
                  <a:pt x="9896607" y="0"/>
                </a:lnTo>
                <a:lnTo>
                  <a:pt x="9896607" y="3488387"/>
                </a:lnTo>
                <a:lnTo>
                  <a:pt x="0" y="348838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15" t="-5997" r="-4754" b="-413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1712" y="6717651"/>
            <a:ext cx="10031226" cy="1211845"/>
          </a:xfrm>
          <a:custGeom>
            <a:avLst/>
            <a:gdLst/>
            <a:ahLst/>
            <a:cxnLst/>
            <a:rect r="r" b="b" t="t" l="l"/>
            <a:pathLst>
              <a:path h="1211845" w="10031226">
                <a:moveTo>
                  <a:pt x="0" y="0"/>
                </a:moveTo>
                <a:lnTo>
                  <a:pt x="10031227" y="0"/>
                </a:lnTo>
                <a:lnTo>
                  <a:pt x="10031227" y="1211845"/>
                </a:lnTo>
                <a:lnTo>
                  <a:pt x="0" y="12118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240" t="-16190" r="-1240" b="-15095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671512"/>
            <a:ext cx="678628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3999" spc="599">
                <a:solidFill>
                  <a:srgbClr val="000000"/>
                </a:solidFill>
                <a:latin typeface="Montserrat Classic Bold"/>
              </a:rPr>
              <a:t>CORRELATION TEST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433942" y="1578913"/>
            <a:ext cx="5212745" cy="3333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</a:pPr>
            <a:r>
              <a:rPr lang="en-US" sz="3600">
                <a:solidFill>
                  <a:srgbClr val="000000"/>
                </a:solidFill>
                <a:latin typeface="Times New Roman Bold"/>
              </a:rPr>
              <a:t>From R studio: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test statistic = 25.919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critical value = 1.9608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000000"/>
                </a:solidFill>
                <a:latin typeface="Times New Roman"/>
              </a:rPr>
              <a:t>df = 2936</a:t>
            </a:r>
          </a:p>
          <a:p>
            <a:pPr algn="ctr">
              <a:lnSpc>
                <a:spcPts val="4320"/>
              </a:lnSpc>
              <a:spcBef>
                <a:spcPct val="0"/>
              </a:spcBef>
            </a:pPr>
          </a:p>
          <a:p>
            <a:pPr algn="ctr">
              <a:lnSpc>
                <a:spcPts val="4320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1433942" y="5093638"/>
            <a:ext cx="6257281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9"/>
              </a:lnSpc>
            </a:pPr>
            <a:r>
              <a:rPr lang="en-US" sz="2999">
                <a:solidFill>
                  <a:srgbClr val="000000"/>
                </a:solidFill>
                <a:latin typeface="Times New Roman Bold"/>
              </a:rPr>
              <a:t>Conclusion:</a:t>
            </a:r>
          </a:p>
          <a:p>
            <a:pPr algn="l">
              <a:lnSpc>
                <a:spcPts val="3599"/>
              </a:lnSpc>
              <a:spcBef>
                <a:spcPct val="0"/>
              </a:spcBef>
            </a:pPr>
            <a:r>
              <a:rPr lang="en-US" sz="2999">
                <a:solidFill>
                  <a:srgbClr val="000000"/>
                </a:solidFill>
                <a:latin typeface="Times New Roman"/>
              </a:rPr>
              <a:t>      </a:t>
            </a:r>
            <a:r>
              <a:rPr lang="en-US" sz="2999">
                <a:solidFill>
                  <a:srgbClr val="000000"/>
                </a:solidFill>
                <a:latin typeface="Times New Roman"/>
              </a:rPr>
              <a:t>Since the test statistic t=25.919 &gt; upper tail critical value  = 1.9608, we reject the null hypothesis. There is sufficient evidence to conclude that there is a linear relationship between life expectancy and GDP.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3010875"/>
            <a:ext cx="9772122" cy="355859"/>
          </a:xfrm>
          <a:custGeom>
            <a:avLst/>
            <a:gdLst/>
            <a:ahLst/>
            <a:cxnLst/>
            <a:rect r="r" b="b" t="t" l="l"/>
            <a:pathLst>
              <a:path h="355859" w="9772122">
                <a:moveTo>
                  <a:pt x="0" y="0"/>
                </a:moveTo>
                <a:lnTo>
                  <a:pt x="9772122" y="0"/>
                </a:lnTo>
                <a:lnTo>
                  <a:pt x="9772122" y="355859"/>
                </a:lnTo>
                <a:lnTo>
                  <a:pt x="0" y="3558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1500" r="-2651" b="-109276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19470" y="5704767"/>
            <a:ext cx="9772122" cy="355859"/>
          </a:xfrm>
          <a:custGeom>
            <a:avLst/>
            <a:gdLst/>
            <a:ahLst/>
            <a:cxnLst/>
            <a:rect r="r" b="b" t="t" l="l"/>
            <a:pathLst>
              <a:path h="355859" w="9772122">
                <a:moveTo>
                  <a:pt x="0" y="0"/>
                </a:moveTo>
                <a:lnTo>
                  <a:pt x="9772122" y="0"/>
                </a:lnTo>
                <a:lnTo>
                  <a:pt x="9772122" y="355859"/>
                </a:lnTo>
                <a:lnTo>
                  <a:pt x="0" y="35585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51500" r="-2651" b="-109276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23134" y="8156869"/>
            <a:ext cx="2436684" cy="2692468"/>
          </a:xfrm>
          <a:custGeom>
            <a:avLst/>
            <a:gdLst/>
            <a:ahLst/>
            <a:cxnLst/>
            <a:rect r="r" b="b" t="t" l="l"/>
            <a:pathLst>
              <a:path h="2692468" w="2436684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523674">
            <a:off x="-768549" y="8375750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9" y="0"/>
                </a:lnTo>
                <a:lnTo>
                  <a:pt x="3966279" y="3822500"/>
                </a:lnTo>
                <a:lnTo>
                  <a:pt x="0" y="382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829396">
            <a:off x="16595204" y="61939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36567" y="4592514"/>
            <a:ext cx="3102866" cy="3118458"/>
          </a:xfrm>
          <a:custGeom>
            <a:avLst/>
            <a:gdLst/>
            <a:ahLst/>
            <a:cxnLst/>
            <a:rect r="r" b="b" t="t" l="l"/>
            <a:pathLst>
              <a:path h="3118458" w="3102866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0726236">
            <a:off x="13288786" y="-648443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0" y="0"/>
                </a:lnTo>
                <a:lnTo>
                  <a:pt x="4156830" y="1979691"/>
                </a:lnTo>
                <a:lnTo>
                  <a:pt x="0" y="19796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2000"/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028700" y="5276494"/>
            <a:ext cx="16230600" cy="1612515"/>
            <a:chOff x="0" y="0"/>
            <a:chExt cx="4274726" cy="42469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274726" cy="424695"/>
            </a:xfrm>
            <a:custGeom>
              <a:avLst/>
              <a:gdLst/>
              <a:ahLst/>
              <a:cxnLst/>
              <a:rect r="r" b="b" t="t" l="l"/>
              <a:pathLst>
                <a:path h="424695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424695"/>
                  </a:lnTo>
                  <a:lnTo>
                    <a:pt x="0" y="424695"/>
                  </a:lnTo>
                  <a:close/>
                </a:path>
              </a:pathLst>
            </a:custGeom>
            <a:solidFill>
              <a:srgbClr val="D1E2F4">
                <a:alpha val="49804"/>
              </a:srgbClr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9525"/>
              <a:ext cx="4274726" cy="434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-1381179" y="-618983"/>
            <a:ext cx="3631257" cy="3295366"/>
          </a:xfrm>
          <a:custGeom>
            <a:avLst/>
            <a:gdLst/>
            <a:ahLst/>
            <a:cxnLst/>
            <a:rect r="r" b="b" t="t" l="l"/>
            <a:pathLst>
              <a:path h="3295366" w="3631257">
                <a:moveTo>
                  <a:pt x="0" y="0"/>
                </a:moveTo>
                <a:lnTo>
                  <a:pt x="3631257" y="0"/>
                </a:lnTo>
                <a:lnTo>
                  <a:pt x="3631257" y="3295366"/>
                </a:lnTo>
                <a:lnTo>
                  <a:pt x="0" y="32953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777434" y="-1093686"/>
            <a:ext cx="2669512" cy="2469299"/>
          </a:xfrm>
          <a:custGeom>
            <a:avLst/>
            <a:gdLst/>
            <a:ahLst/>
            <a:cxnLst/>
            <a:rect r="r" b="b" t="t" l="l"/>
            <a:pathLst>
              <a:path h="2469299" w="2669512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028700" y="671512"/>
            <a:ext cx="678628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3999" spc="599">
                <a:solidFill>
                  <a:srgbClr val="000000"/>
                </a:solidFill>
                <a:latin typeface="Montserrat Classic Bold"/>
              </a:rPr>
              <a:t>REGRESSION TEST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0777" y="1557646"/>
            <a:ext cx="789322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Marta Italics"/>
              </a:rPr>
              <a:t>Regression Test - Multiple Linear Regression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194130" y="5820192"/>
            <a:ext cx="15899740" cy="496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  <a:spcBef>
                <a:spcPct val="0"/>
              </a:spcBef>
            </a:pPr>
            <a:r>
              <a:rPr lang="en-US" sz="3070">
                <a:solidFill>
                  <a:srgbClr val="000000"/>
                </a:solidFill>
                <a:latin typeface="TT Commons Pro Bold"/>
              </a:rPr>
              <a:t>Life Expectancy = β 0 + β 1 (Adult Mortality)  + β 2(BMI) + β 3(GDP) + β 4(HIV/AIDS) + ϵ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7260484"/>
            <a:ext cx="8695817" cy="2426114"/>
            <a:chOff x="0" y="0"/>
            <a:chExt cx="4876294" cy="1360475"/>
          </a:xfrm>
        </p:grpSpPr>
        <p:sp>
          <p:nvSpPr>
            <p:cNvPr name="Freeform 17" id="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876294" cy="1360476"/>
            </a:xfrm>
            <a:custGeom>
              <a:avLst/>
              <a:gdLst/>
              <a:ahLst/>
              <a:cxnLst/>
              <a:rect r="r" b="b" t="t" l="l"/>
              <a:pathLst>
                <a:path h="1360476" w="4876294">
                  <a:moveTo>
                    <a:pt x="4751834" y="1360475"/>
                  </a:moveTo>
                  <a:lnTo>
                    <a:pt x="124460" y="1360475"/>
                  </a:lnTo>
                  <a:cubicBezTo>
                    <a:pt x="55880" y="1360475"/>
                    <a:pt x="0" y="1304595"/>
                    <a:pt x="0" y="1236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751834" y="0"/>
                  </a:lnTo>
                  <a:cubicBezTo>
                    <a:pt x="4820414" y="0"/>
                    <a:pt x="4876294" y="55880"/>
                    <a:pt x="4876294" y="124460"/>
                  </a:cubicBezTo>
                  <a:lnTo>
                    <a:pt x="4876294" y="1236016"/>
                  </a:lnTo>
                  <a:cubicBezTo>
                    <a:pt x="4876294" y="1304595"/>
                    <a:pt x="4820414" y="1360476"/>
                    <a:pt x="4751834" y="1360476"/>
                  </a:cubicBezTo>
                  <a:close/>
                </a:path>
              </a:pathLst>
            </a:custGeom>
            <a:solidFill>
              <a:srgbClr val="FFFFFF">
                <a:alpha val="73725"/>
              </a:srgbClr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1291560" y="7718111"/>
            <a:ext cx="8170098" cy="1463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19"/>
              </a:lnSpc>
              <a:buFont typeface="Arial"/>
              <a:buChar char="•"/>
            </a:pPr>
            <a:r>
              <a:rPr lang="en-US" sz="2100" spc="96">
                <a:solidFill>
                  <a:srgbClr val="000000"/>
                </a:solidFill>
                <a:latin typeface="Lato 1"/>
              </a:rPr>
              <a:t>Dep</a:t>
            </a:r>
            <a:r>
              <a:rPr lang="en-US" sz="2100" spc="96">
                <a:solidFill>
                  <a:srgbClr val="000000"/>
                </a:solidFill>
                <a:latin typeface="Lato 1"/>
              </a:rPr>
              <a:t>endent Variable: Life Expectancy</a:t>
            </a:r>
          </a:p>
          <a:p>
            <a:pPr algn="l" marL="453390" indent="-226695" lvl="1">
              <a:lnSpc>
                <a:spcPts val="2919"/>
              </a:lnSpc>
              <a:buFont typeface="Arial"/>
              <a:buChar char="•"/>
            </a:pPr>
            <a:r>
              <a:rPr lang="en-US" sz="2100" spc="96">
                <a:solidFill>
                  <a:srgbClr val="000000"/>
                </a:solidFill>
                <a:latin typeface="Lato 1"/>
              </a:rPr>
              <a:t>Independent Variables: Adult Mortality, BMI, GDP, HIV/AIDS</a:t>
            </a:r>
          </a:p>
          <a:p>
            <a:pPr algn="l">
              <a:lnSpc>
                <a:spcPts val="2919"/>
              </a:lnSpc>
            </a:pPr>
          </a:p>
        </p:txBody>
      </p:sp>
      <p:sp>
        <p:nvSpPr>
          <p:cNvPr name="Freeform 19" id="19" descr="an icon of a calendar"/>
          <p:cNvSpPr/>
          <p:nvPr/>
        </p:nvSpPr>
        <p:spPr>
          <a:xfrm flipH="false" flipV="false" rot="0">
            <a:off x="16348592" y="1028700"/>
            <a:ext cx="910708" cy="688827"/>
          </a:xfrm>
          <a:custGeom>
            <a:avLst/>
            <a:gdLst/>
            <a:ahLst/>
            <a:cxnLst/>
            <a:rect r="r" b="b" t="t" l="l"/>
            <a:pathLst>
              <a:path h="688827" w="910708">
                <a:moveTo>
                  <a:pt x="0" y="0"/>
                </a:moveTo>
                <a:lnTo>
                  <a:pt x="910708" y="0"/>
                </a:lnTo>
                <a:lnTo>
                  <a:pt x="910708" y="688827"/>
                </a:lnTo>
                <a:lnTo>
                  <a:pt x="0" y="68882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 descr="an icon of an upward trending chart"/>
          <p:cNvSpPr/>
          <p:nvPr/>
        </p:nvSpPr>
        <p:spPr>
          <a:xfrm flipH="false" flipV="false" rot="0">
            <a:off x="12980658" y="8129128"/>
            <a:ext cx="910708" cy="688827"/>
          </a:xfrm>
          <a:custGeom>
            <a:avLst/>
            <a:gdLst/>
            <a:ahLst/>
            <a:cxnLst/>
            <a:rect r="r" b="b" t="t" l="l"/>
            <a:pathLst>
              <a:path h="688827" w="910708">
                <a:moveTo>
                  <a:pt x="0" y="0"/>
                </a:moveTo>
                <a:lnTo>
                  <a:pt x="910708" y="0"/>
                </a:lnTo>
                <a:lnTo>
                  <a:pt x="910708" y="688827"/>
                </a:lnTo>
                <a:lnTo>
                  <a:pt x="0" y="68882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1250777" y="2395846"/>
            <a:ext cx="11857407" cy="2037263"/>
            <a:chOff x="0" y="0"/>
            <a:chExt cx="4730709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4730709" cy="812800"/>
            </a:xfrm>
            <a:custGeom>
              <a:avLst/>
              <a:gdLst/>
              <a:ahLst/>
              <a:cxnLst/>
              <a:rect r="r" b="b" t="t" l="l"/>
              <a:pathLst>
                <a:path h="812800" w="4730709">
                  <a:moveTo>
                    <a:pt x="19588" y="0"/>
                  </a:moveTo>
                  <a:lnTo>
                    <a:pt x="4711122" y="0"/>
                  </a:lnTo>
                  <a:cubicBezTo>
                    <a:pt x="4721940" y="0"/>
                    <a:pt x="4730709" y="8770"/>
                    <a:pt x="4730709" y="19588"/>
                  </a:cubicBezTo>
                  <a:lnTo>
                    <a:pt x="4730709" y="793212"/>
                  </a:lnTo>
                  <a:cubicBezTo>
                    <a:pt x="4730709" y="798407"/>
                    <a:pt x="4728645" y="803390"/>
                    <a:pt x="4724972" y="807063"/>
                  </a:cubicBezTo>
                  <a:cubicBezTo>
                    <a:pt x="4721299" y="810736"/>
                    <a:pt x="4716317" y="812800"/>
                    <a:pt x="4711122" y="812800"/>
                  </a:cubicBezTo>
                  <a:lnTo>
                    <a:pt x="19588" y="812800"/>
                  </a:lnTo>
                  <a:cubicBezTo>
                    <a:pt x="14393" y="812800"/>
                    <a:pt x="9410" y="810736"/>
                    <a:pt x="5737" y="807063"/>
                  </a:cubicBezTo>
                  <a:cubicBezTo>
                    <a:pt x="2064" y="803390"/>
                    <a:pt x="0" y="798407"/>
                    <a:pt x="0" y="793212"/>
                  </a:cubicBezTo>
                  <a:lnTo>
                    <a:pt x="0" y="19588"/>
                  </a:lnTo>
                  <a:cubicBezTo>
                    <a:pt x="0" y="14393"/>
                    <a:pt x="2064" y="9410"/>
                    <a:pt x="5737" y="5737"/>
                  </a:cubicBezTo>
                  <a:cubicBezTo>
                    <a:pt x="9410" y="2064"/>
                    <a:pt x="14393" y="0"/>
                    <a:pt x="19588" y="0"/>
                  </a:cubicBez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47625"/>
              <a:ext cx="4730709" cy="7651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>
                <a:lnSpc>
                  <a:spcPts val="2677"/>
                </a:lnSpc>
              </a:pPr>
              <a:r>
                <a:rPr lang="en-US" sz="2599" spc="184">
                  <a:solidFill>
                    <a:srgbClr val="FFFFFF"/>
                  </a:solidFill>
                  <a:latin typeface="Montserrat Classic Bold"/>
                </a:rPr>
                <a:t>To examine the relationship between life expectancy (dependent variable) and multiple predictors (independent variables: adult mortality, BMI, GDP, HIV/AIDS).</a:t>
              </a: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-1381179" y="4022716"/>
            <a:ext cx="2762357" cy="4565879"/>
          </a:xfrm>
          <a:custGeom>
            <a:avLst/>
            <a:gdLst/>
            <a:ahLst/>
            <a:cxnLst/>
            <a:rect r="r" b="b" t="t" l="l"/>
            <a:pathLst>
              <a:path h="4565879" w="2762357">
                <a:moveTo>
                  <a:pt x="0" y="0"/>
                </a:moveTo>
                <a:lnTo>
                  <a:pt x="2762358" y="0"/>
                </a:lnTo>
                <a:lnTo>
                  <a:pt x="2762358" y="4565880"/>
                </a:lnTo>
                <a:lnTo>
                  <a:pt x="0" y="456588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72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81179" y="-618983"/>
            <a:ext cx="3631257" cy="3295366"/>
          </a:xfrm>
          <a:custGeom>
            <a:avLst/>
            <a:gdLst/>
            <a:ahLst/>
            <a:cxnLst/>
            <a:rect r="r" b="b" t="t" l="l"/>
            <a:pathLst>
              <a:path h="3295366" w="3631257">
                <a:moveTo>
                  <a:pt x="0" y="0"/>
                </a:moveTo>
                <a:lnTo>
                  <a:pt x="3631257" y="0"/>
                </a:lnTo>
                <a:lnTo>
                  <a:pt x="3631257" y="3295366"/>
                </a:lnTo>
                <a:lnTo>
                  <a:pt x="0" y="3295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7434" y="-1093686"/>
            <a:ext cx="2669512" cy="2469299"/>
          </a:xfrm>
          <a:custGeom>
            <a:avLst/>
            <a:gdLst/>
            <a:ahLst/>
            <a:cxnLst/>
            <a:rect r="r" b="b" t="t" l="l"/>
            <a:pathLst>
              <a:path h="2469299" w="2669512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3134" y="8156869"/>
            <a:ext cx="2436684" cy="2692468"/>
          </a:xfrm>
          <a:custGeom>
            <a:avLst/>
            <a:gdLst/>
            <a:ahLst/>
            <a:cxnLst/>
            <a:rect r="r" b="b" t="t" l="l"/>
            <a:pathLst>
              <a:path h="2692468" w="2436684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523674">
            <a:off x="-768549" y="8375750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9" y="0"/>
                </a:lnTo>
                <a:lnTo>
                  <a:pt x="3966279" y="3822500"/>
                </a:lnTo>
                <a:lnTo>
                  <a:pt x="0" y="382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829396">
            <a:off x="16595204" y="61939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381179" y="4022716"/>
            <a:ext cx="2762357" cy="4565879"/>
          </a:xfrm>
          <a:custGeom>
            <a:avLst/>
            <a:gdLst/>
            <a:ahLst/>
            <a:cxnLst/>
            <a:rect r="r" b="b" t="t" l="l"/>
            <a:pathLst>
              <a:path h="4565879" w="2762357">
                <a:moveTo>
                  <a:pt x="0" y="0"/>
                </a:moveTo>
                <a:lnTo>
                  <a:pt x="2762358" y="0"/>
                </a:lnTo>
                <a:lnTo>
                  <a:pt x="2762358" y="4565880"/>
                </a:lnTo>
                <a:lnTo>
                  <a:pt x="0" y="4565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36567" y="4592514"/>
            <a:ext cx="3102866" cy="3118458"/>
          </a:xfrm>
          <a:custGeom>
            <a:avLst/>
            <a:gdLst/>
            <a:ahLst/>
            <a:cxnLst/>
            <a:rect r="r" b="b" t="t" l="l"/>
            <a:pathLst>
              <a:path h="3118458" w="3102866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726236">
            <a:off x="13288786" y="-648443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0" y="0"/>
                </a:lnTo>
                <a:lnTo>
                  <a:pt x="4156830" y="1979691"/>
                </a:lnTo>
                <a:lnTo>
                  <a:pt x="0" y="19796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7000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551574" y="1033234"/>
            <a:ext cx="8348097" cy="3527226"/>
            <a:chOff x="0" y="0"/>
            <a:chExt cx="2198676" cy="9289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198676" cy="928981"/>
            </a:xfrm>
            <a:custGeom>
              <a:avLst/>
              <a:gdLst/>
              <a:ahLst/>
              <a:cxnLst/>
              <a:rect r="r" b="b" t="t" l="l"/>
              <a:pathLst>
                <a:path h="928981" w="2198676">
                  <a:moveTo>
                    <a:pt x="0" y="0"/>
                  </a:moveTo>
                  <a:lnTo>
                    <a:pt x="2198676" y="0"/>
                  </a:lnTo>
                  <a:lnTo>
                    <a:pt x="2198676" y="928981"/>
                  </a:lnTo>
                  <a:lnTo>
                    <a:pt x="0" y="928981"/>
                  </a:lnTo>
                  <a:close/>
                </a:path>
              </a:pathLst>
            </a:custGeom>
            <a:solidFill>
              <a:srgbClr val="D9D9D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9525"/>
              <a:ext cx="2198676" cy="9385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934653" y="1444707"/>
            <a:ext cx="7581939" cy="2704280"/>
          </a:xfrm>
          <a:custGeom>
            <a:avLst/>
            <a:gdLst/>
            <a:ahLst/>
            <a:cxnLst/>
            <a:rect r="r" b="b" t="t" l="l"/>
            <a:pathLst>
              <a:path h="2704280" w="7581939">
                <a:moveTo>
                  <a:pt x="0" y="0"/>
                </a:moveTo>
                <a:lnTo>
                  <a:pt x="7581939" y="0"/>
                </a:lnTo>
                <a:lnTo>
                  <a:pt x="7581939" y="2704280"/>
                </a:lnTo>
                <a:lnTo>
                  <a:pt x="0" y="270428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4851817"/>
            <a:ext cx="16230600" cy="1418718"/>
            <a:chOff x="0" y="0"/>
            <a:chExt cx="4274726" cy="37365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274726" cy="373654"/>
            </a:xfrm>
            <a:custGeom>
              <a:avLst/>
              <a:gdLst/>
              <a:ahLst/>
              <a:cxnLst/>
              <a:rect r="r" b="b" t="t" l="l"/>
              <a:pathLst>
                <a:path h="373654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373654"/>
                  </a:lnTo>
                  <a:lnTo>
                    <a:pt x="0" y="373654"/>
                  </a:lnTo>
                  <a:close/>
                </a:path>
              </a:pathLst>
            </a:custGeom>
            <a:solidFill>
              <a:srgbClr val="D1E2F4">
                <a:alpha val="49804"/>
              </a:srgbClr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9525"/>
              <a:ext cx="4274726" cy="38317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sp>
        <p:nvSpPr>
          <p:cNvPr name="Freeform 18" id="18"/>
          <p:cNvSpPr/>
          <p:nvPr/>
        </p:nvSpPr>
        <p:spPr>
          <a:xfrm flipH="false" flipV="false" rot="0">
            <a:off x="7063615" y="8017491"/>
            <a:ext cx="4160770" cy="1660051"/>
          </a:xfrm>
          <a:custGeom>
            <a:avLst/>
            <a:gdLst/>
            <a:ahLst/>
            <a:cxnLst/>
            <a:rect r="r" b="b" t="t" l="l"/>
            <a:pathLst>
              <a:path h="1660051" w="4160770">
                <a:moveTo>
                  <a:pt x="0" y="0"/>
                </a:moveTo>
                <a:lnTo>
                  <a:pt x="4160770" y="0"/>
                </a:lnTo>
                <a:lnTo>
                  <a:pt x="4160770" y="1660051"/>
                </a:lnTo>
                <a:lnTo>
                  <a:pt x="0" y="166005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910213" y="1869683"/>
            <a:ext cx="4976138" cy="18067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53390" indent="-226695" lvl="1">
              <a:lnSpc>
                <a:spcPts val="2919"/>
              </a:lnSpc>
              <a:buFont typeface="Arial"/>
              <a:buChar char="•"/>
            </a:pPr>
            <a:r>
              <a:rPr lang="en-US" sz="2100" spc="96">
                <a:solidFill>
                  <a:srgbClr val="000000"/>
                </a:solidFill>
                <a:latin typeface="Lato 1"/>
              </a:rPr>
              <a:t>Intercept (β0): 67.89</a:t>
            </a:r>
          </a:p>
          <a:p>
            <a:pPr algn="l" marL="453390" indent="-226695" lvl="1">
              <a:lnSpc>
                <a:spcPts val="2919"/>
              </a:lnSpc>
              <a:buFont typeface="Arial"/>
              <a:buChar char="•"/>
            </a:pPr>
            <a:r>
              <a:rPr lang="en-US" sz="2100" spc="96">
                <a:solidFill>
                  <a:srgbClr val="000000"/>
                </a:solidFill>
                <a:latin typeface="Lato 1"/>
              </a:rPr>
              <a:t>Adult Mortality (β1​): -0.027</a:t>
            </a:r>
          </a:p>
          <a:p>
            <a:pPr algn="l" marL="453390" indent="-226695" lvl="1">
              <a:lnSpc>
                <a:spcPts val="2919"/>
              </a:lnSpc>
              <a:buFont typeface="Arial"/>
              <a:buChar char="•"/>
            </a:pPr>
            <a:r>
              <a:rPr lang="en-US" sz="2100" spc="96">
                <a:solidFill>
                  <a:srgbClr val="000000"/>
                </a:solidFill>
                <a:latin typeface="Lato 1"/>
              </a:rPr>
              <a:t>BMI (β2​): 0.15</a:t>
            </a:r>
          </a:p>
          <a:p>
            <a:pPr algn="l" marL="453390" indent="-226695" lvl="1">
              <a:lnSpc>
                <a:spcPts val="2919"/>
              </a:lnSpc>
              <a:buFont typeface="Arial"/>
              <a:buChar char="•"/>
            </a:pPr>
            <a:r>
              <a:rPr lang="en-US" sz="2100" spc="96">
                <a:solidFill>
                  <a:srgbClr val="000000"/>
                </a:solidFill>
                <a:latin typeface="Lato 1"/>
              </a:rPr>
              <a:t>GDP (β3​): 0.00015</a:t>
            </a:r>
          </a:p>
          <a:p>
            <a:pPr algn="l" marL="453390" indent="-226695" lvl="1">
              <a:lnSpc>
                <a:spcPts val="2919"/>
              </a:lnSpc>
              <a:buFont typeface="Arial"/>
              <a:buChar char="•"/>
            </a:pPr>
            <a:r>
              <a:rPr lang="en-US" sz="2100" spc="96">
                <a:solidFill>
                  <a:srgbClr val="000000"/>
                </a:solidFill>
                <a:latin typeface="Lato 1"/>
              </a:rPr>
              <a:t>HIV/AIDS (β4​): -4.84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2362088" y="5294476"/>
            <a:ext cx="13563823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Lato 2 Bold"/>
              </a:rPr>
              <a:t>ŷ = 67.89 - 0.027 (AdultMortality) + 0.15(BMI) + 0.00015(GDP) - 4.84(HIV AIDS)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4908265" y="6893541"/>
            <a:ext cx="8471469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4"/>
              </a:lnSpc>
            </a:pPr>
            <a:r>
              <a:rPr lang="en-US" sz="2499" spc="374">
                <a:solidFill>
                  <a:srgbClr val="000000"/>
                </a:solidFill>
                <a:latin typeface="Montserrat Classic Bold"/>
              </a:rPr>
              <a:t>GOODNESS-OF-FIT</a:t>
            </a:r>
          </a:p>
          <a:p>
            <a:pPr algn="ctr">
              <a:lnSpc>
                <a:spcPts val="3374"/>
              </a:lnSpc>
            </a:pPr>
            <a:r>
              <a:rPr lang="en-US" sz="2499" spc="374">
                <a:solidFill>
                  <a:srgbClr val="000000"/>
                </a:solidFill>
                <a:latin typeface="Montserrat Classic Bold"/>
              </a:rPr>
              <a:t>COEFFICIENT OF DETERMINATION (R²)</a:t>
            </a:r>
          </a:p>
        </p:txBody>
      </p:sp>
      <p:sp>
        <p:nvSpPr>
          <p:cNvPr name="Freeform 22" id="22" descr="an icon of a light bulb"/>
          <p:cNvSpPr/>
          <p:nvPr/>
        </p:nvSpPr>
        <p:spPr>
          <a:xfrm flipH="false" flipV="false" rot="0">
            <a:off x="2362088" y="8302640"/>
            <a:ext cx="715320" cy="910708"/>
          </a:xfrm>
          <a:custGeom>
            <a:avLst/>
            <a:gdLst/>
            <a:ahLst/>
            <a:cxnLst/>
            <a:rect r="r" b="b" t="t" l="l"/>
            <a:pathLst>
              <a:path h="910708" w="715320">
                <a:moveTo>
                  <a:pt x="0" y="0"/>
                </a:moveTo>
                <a:lnTo>
                  <a:pt x="715320" y="0"/>
                </a:lnTo>
                <a:lnTo>
                  <a:pt x="715320" y="910708"/>
                </a:lnTo>
                <a:lnTo>
                  <a:pt x="0" y="91070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81179" y="-618983"/>
            <a:ext cx="3631257" cy="3295366"/>
          </a:xfrm>
          <a:custGeom>
            <a:avLst/>
            <a:gdLst/>
            <a:ahLst/>
            <a:cxnLst/>
            <a:rect r="r" b="b" t="t" l="l"/>
            <a:pathLst>
              <a:path h="3295366" w="3631257">
                <a:moveTo>
                  <a:pt x="0" y="0"/>
                </a:moveTo>
                <a:lnTo>
                  <a:pt x="3631257" y="0"/>
                </a:lnTo>
                <a:lnTo>
                  <a:pt x="3631257" y="3295366"/>
                </a:lnTo>
                <a:lnTo>
                  <a:pt x="0" y="32953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7434" y="-1093686"/>
            <a:ext cx="2669512" cy="2469299"/>
          </a:xfrm>
          <a:custGeom>
            <a:avLst/>
            <a:gdLst/>
            <a:ahLst/>
            <a:cxnLst/>
            <a:rect r="r" b="b" t="t" l="l"/>
            <a:pathLst>
              <a:path h="2469299" w="2669512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3134" y="8156869"/>
            <a:ext cx="2436684" cy="2692468"/>
          </a:xfrm>
          <a:custGeom>
            <a:avLst/>
            <a:gdLst/>
            <a:ahLst/>
            <a:cxnLst/>
            <a:rect r="r" b="b" t="t" l="l"/>
            <a:pathLst>
              <a:path h="2692468" w="2436684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523674">
            <a:off x="-768549" y="8375750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9" y="0"/>
                </a:lnTo>
                <a:lnTo>
                  <a:pt x="3966279" y="3822500"/>
                </a:lnTo>
                <a:lnTo>
                  <a:pt x="0" y="382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829396">
            <a:off x="16595204" y="61939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381179" y="4022716"/>
            <a:ext cx="2762357" cy="4565879"/>
          </a:xfrm>
          <a:custGeom>
            <a:avLst/>
            <a:gdLst/>
            <a:ahLst/>
            <a:cxnLst/>
            <a:rect r="r" b="b" t="t" l="l"/>
            <a:pathLst>
              <a:path h="4565879" w="2762357">
                <a:moveTo>
                  <a:pt x="0" y="0"/>
                </a:moveTo>
                <a:lnTo>
                  <a:pt x="2762358" y="0"/>
                </a:lnTo>
                <a:lnTo>
                  <a:pt x="2762358" y="4565880"/>
                </a:lnTo>
                <a:lnTo>
                  <a:pt x="0" y="45658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36567" y="4592514"/>
            <a:ext cx="3102866" cy="3118458"/>
          </a:xfrm>
          <a:custGeom>
            <a:avLst/>
            <a:gdLst/>
            <a:ahLst/>
            <a:cxnLst/>
            <a:rect r="r" b="b" t="t" l="l"/>
            <a:pathLst>
              <a:path h="3118458" w="3102866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726236">
            <a:off x="13288786" y="-648443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0" y="0"/>
                </a:lnTo>
                <a:lnTo>
                  <a:pt x="4156830" y="1979691"/>
                </a:lnTo>
                <a:lnTo>
                  <a:pt x="0" y="197969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7000"/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006022" y="1028700"/>
            <a:ext cx="7678735" cy="6390478"/>
            <a:chOff x="0" y="0"/>
            <a:chExt cx="4305951" cy="3583544"/>
          </a:xfrm>
        </p:grpSpPr>
        <p:sp>
          <p:nvSpPr>
            <p:cNvPr name="Freeform 12" id="1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305952" cy="3583544"/>
            </a:xfrm>
            <a:custGeom>
              <a:avLst/>
              <a:gdLst/>
              <a:ahLst/>
              <a:cxnLst/>
              <a:rect r="r" b="b" t="t" l="l"/>
              <a:pathLst>
                <a:path h="3583544" w="4305952">
                  <a:moveTo>
                    <a:pt x="4181491" y="3583544"/>
                  </a:moveTo>
                  <a:lnTo>
                    <a:pt x="124460" y="3583544"/>
                  </a:lnTo>
                  <a:cubicBezTo>
                    <a:pt x="55880" y="3583544"/>
                    <a:pt x="0" y="3527665"/>
                    <a:pt x="0" y="34590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81492" y="0"/>
                  </a:lnTo>
                  <a:cubicBezTo>
                    <a:pt x="4250072" y="0"/>
                    <a:pt x="4305952" y="55880"/>
                    <a:pt x="4305952" y="124460"/>
                  </a:cubicBezTo>
                  <a:lnTo>
                    <a:pt x="4305952" y="3459085"/>
                  </a:lnTo>
                  <a:cubicBezTo>
                    <a:pt x="4305952" y="3527665"/>
                    <a:pt x="4250072" y="3583544"/>
                    <a:pt x="4181492" y="3583544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1333035" y="1486562"/>
            <a:ext cx="7001802" cy="5245730"/>
          </a:xfrm>
          <a:custGeom>
            <a:avLst/>
            <a:gdLst/>
            <a:ahLst/>
            <a:cxnLst/>
            <a:rect r="r" b="b" t="t" l="l"/>
            <a:pathLst>
              <a:path h="5245730" w="7001802">
                <a:moveTo>
                  <a:pt x="0" y="0"/>
                </a:moveTo>
                <a:lnTo>
                  <a:pt x="7001802" y="0"/>
                </a:lnTo>
                <a:lnTo>
                  <a:pt x="7001802" y="5245730"/>
                </a:lnTo>
                <a:lnTo>
                  <a:pt x="0" y="52457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97000"/>
            </a:blip>
            <a:stretch>
              <a:fillRect l="-338" t="0" r="-665" b="-1286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580565" y="1028700"/>
            <a:ext cx="7678735" cy="6390478"/>
            <a:chOff x="0" y="0"/>
            <a:chExt cx="4305951" cy="3583544"/>
          </a:xfrm>
        </p:grpSpPr>
        <p:sp>
          <p:nvSpPr>
            <p:cNvPr name="Freeform 15" id="15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305952" cy="3583544"/>
            </a:xfrm>
            <a:custGeom>
              <a:avLst/>
              <a:gdLst/>
              <a:ahLst/>
              <a:cxnLst/>
              <a:rect r="r" b="b" t="t" l="l"/>
              <a:pathLst>
                <a:path h="3583544" w="4305952">
                  <a:moveTo>
                    <a:pt x="4181491" y="3583544"/>
                  </a:moveTo>
                  <a:lnTo>
                    <a:pt x="124460" y="3583544"/>
                  </a:lnTo>
                  <a:cubicBezTo>
                    <a:pt x="55880" y="3583544"/>
                    <a:pt x="0" y="3527665"/>
                    <a:pt x="0" y="345908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181492" y="0"/>
                  </a:lnTo>
                  <a:cubicBezTo>
                    <a:pt x="4250072" y="0"/>
                    <a:pt x="4305952" y="55880"/>
                    <a:pt x="4305952" y="124460"/>
                  </a:cubicBezTo>
                  <a:lnTo>
                    <a:pt x="4305952" y="3459085"/>
                  </a:lnTo>
                  <a:cubicBezTo>
                    <a:pt x="4305952" y="3527665"/>
                    <a:pt x="4250072" y="3583544"/>
                    <a:pt x="4181492" y="3583544"/>
                  </a:cubicBezTo>
                  <a:close/>
                </a:path>
              </a:pathLst>
            </a:custGeom>
            <a:solidFill>
              <a:srgbClr val="FFFFFF">
                <a:alpha val="62745"/>
              </a:srgbClr>
            </a:solid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9787867" y="895350"/>
            <a:ext cx="7178308" cy="5995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376"/>
              </a:lnSpc>
            </a:pPr>
            <a:r>
              <a:rPr lang="en-US" sz="3353">
                <a:solidFill>
                  <a:srgbClr val="000000"/>
                </a:solidFill>
                <a:latin typeface="Marta Bold"/>
              </a:rPr>
              <a:t>Key findings:</a:t>
            </a:r>
          </a:p>
          <a:p>
            <a:pPr algn="l" marL="723936" indent="-361968" lvl="1">
              <a:lnSpc>
                <a:spcPts val="4359"/>
              </a:lnSpc>
              <a:buFont typeface="Arial"/>
              <a:buChar char="•"/>
            </a:pPr>
            <a:r>
              <a:rPr lang="en-US" sz="3353">
                <a:solidFill>
                  <a:srgbClr val="000000"/>
                </a:solidFill>
                <a:latin typeface="Marta"/>
              </a:rPr>
              <a:t>Higher adult mortality rates are associated with lower life expectancy.</a:t>
            </a:r>
          </a:p>
          <a:p>
            <a:pPr algn="l" marL="723936" indent="-361968" lvl="1">
              <a:lnSpc>
                <a:spcPts val="4359"/>
              </a:lnSpc>
              <a:buFont typeface="Arial"/>
              <a:buChar char="•"/>
            </a:pPr>
            <a:r>
              <a:rPr lang="en-US" sz="3353">
                <a:solidFill>
                  <a:srgbClr val="000000"/>
                </a:solidFill>
                <a:latin typeface="Marta"/>
              </a:rPr>
              <a:t>Higher BMI and GDP are associated with higher life expectancy.</a:t>
            </a:r>
          </a:p>
          <a:p>
            <a:pPr algn="l" marL="723936" indent="-361968" lvl="1">
              <a:lnSpc>
                <a:spcPts val="4359"/>
              </a:lnSpc>
              <a:buFont typeface="Arial"/>
              <a:buChar char="•"/>
            </a:pPr>
            <a:r>
              <a:rPr lang="en-US" sz="3353">
                <a:solidFill>
                  <a:srgbClr val="000000"/>
                </a:solidFill>
                <a:latin typeface="Marta"/>
              </a:rPr>
              <a:t>Higher HIV/AIDS prevalence is associated with significantly lower life expectancy.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028700" y="8085928"/>
            <a:ext cx="8115300" cy="1569668"/>
            <a:chOff x="0" y="0"/>
            <a:chExt cx="3237734" cy="62624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237734" cy="626245"/>
            </a:xfrm>
            <a:custGeom>
              <a:avLst/>
              <a:gdLst/>
              <a:ahLst/>
              <a:cxnLst/>
              <a:rect r="r" b="b" t="t" l="l"/>
              <a:pathLst>
                <a:path h="626245" w="3237734">
                  <a:moveTo>
                    <a:pt x="28620" y="0"/>
                  </a:moveTo>
                  <a:lnTo>
                    <a:pt x="3209114" y="0"/>
                  </a:lnTo>
                  <a:cubicBezTo>
                    <a:pt x="3224920" y="0"/>
                    <a:pt x="3237734" y="12813"/>
                    <a:pt x="3237734" y="28620"/>
                  </a:cubicBezTo>
                  <a:lnTo>
                    <a:pt x="3237734" y="597626"/>
                  </a:lnTo>
                  <a:cubicBezTo>
                    <a:pt x="3237734" y="613432"/>
                    <a:pt x="3224920" y="626245"/>
                    <a:pt x="3209114" y="626245"/>
                  </a:cubicBezTo>
                  <a:lnTo>
                    <a:pt x="28620" y="626245"/>
                  </a:lnTo>
                  <a:cubicBezTo>
                    <a:pt x="12813" y="626245"/>
                    <a:pt x="0" y="613432"/>
                    <a:pt x="0" y="597626"/>
                  </a:cubicBezTo>
                  <a:lnTo>
                    <a:pt x="0" y="28620"/>
                  </a:lnTo>
                  <a:cubicBezTo>
                    <a:pt x="0" y="12813"/>
                    <a:pt x="12813" y="0"/>
                    <a:pt x="28620" y="0"/>
                  </a:cubicBezTo>
                  <a:close/>
                </a:path>
              </a:pathLst>
            </a:custGeom>
            <a:solidFill>
              <a:srgbClr val="F7BB97">
                <a:alpha val="86667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47625"/>
              <a:ext cx="3237734" cy="5786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90"/>
                </a:lnSpc>
              </a:pPr>
              <a:r>
                <a:rPr lang="en-US" sz="3000" spc="213">
                  <a:solidFill>
                    <a:srgbClr val="FFFFFF">
                      <a:alpha val="86667"/>
                    </a:srgbClr>
                  </a:solidFill>
                  <a:latin typeface="Montserrat Classic Bold"/>
                </a:rPr>
                <a:t>strong linear relationship, indicating a good model fit.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551001" y="8239324"/>
            <a:ext cx="782035" cy="913204"/>
          </a:xfrm>
          <a:custGeom>
            <a:avLst/>
            <a:gdLst/>
            <a:ahLst/>
            <a:cxnLst/>
            <a:rect r="r" b="b" t="t" l="l"/>
            <a:pathLst>
              <a:path h="913204" w="782035">
                <a:moveTo>
                  <a:pt x="0" y="0"/>
                </a:moveTo>
                <a:lnTo>
                  <a:pt x="782034" y="0"/>
                </a:lnTo>
                <a:lnTo>
                  <a:pt x="782034" y="913205"/>
                </a:lnTo>
                <a:lnTo>
                  <a:pt x="0" y="9132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23134" y="8156869"/>
            <a:ext cx="2436684" cy="2692468"/>
          </a:xfrm>
          <a:custGeom>
            <a:avLst/>
            <a:gdLst/>
            <a:ahLst/>
            <a:cxnLst/>
            <a:rect r="r" b="b" t="t" l="l"/>
            <a:pathLst>
              <a:path h="2692468" w="2436684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14591" y="6834162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3134" y="-425331"/>
            <a:ext cx="2478756" cy="2404393"/>
          </a:xfrm>
          <a:custGeom>
            <a:avLst/>
            <a:gdLst/>
            <a:ahLst/>
            <a:cxnLst/>
            <a:rect r="r" b="b" t="t" l="l"/>
            <a:pathLst>
              <a:path h="2404393" w="2478756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14591" y="-1246789"/>
            <a:ext cx="3669227" cy="4550979"/>
          </a:xfrm>
          <a:custGeom>
            <a:avLst/>
            <a:gdLst/>
            <a:ahLst/>
            <a:cxnLst/>
            <a:rect r="r" b="b" t="t" l="l"/>
            <a:pathLst>
              <a:path h="4550979" w="3669227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73409" y="3135912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 descr="a glowing gradient brush stroke"/>
          <p:cNvSpPr/>
          <p:nvPr/>
        </p:nvSpPr>
        <p:spPr>
          <a:xfrm flipH="false" flipV="false" rot="1509195">
            <a:off x="-5813943" y="-2972466"/>
            <a:ext cx="11627886" cy="13925612"/>
          </a:xfrm>
          <a:custGeom>
            <a:avLst/>
            <a:gdLst/>
            <a:ahLst/>
            <a:cxnLst/>
            <a:rect r="r" b="b" t="t" l="l"/>
            <a:pathLst>
              <a:path h="13925612" w="11627886">
                <a:moveTo>
                  <a:pt x="0" y="0"/>
                </a:moveTo>
                <a:lnTo>
                  <a:pt x="11627886" y="0"/>
                </a:lnTo>
                <a:lnTo>
                  <a:pt x="11627886" y="13925612"/>
                </a:lnTo>
                <a:lnTo>
                  <a:pt x="0" y="13925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9" id="9" descr="a glowing gradient brush stroke "/>
          <p:cNvSpPr/>
          <p:nvPr/>
        </p:nvSpPr>
        <p:spPr>
          <a:xfrm flipH="false" flipV="false" rot="0">
            <a:off x="10395014" y="1208919"/>
            <a:ext cx="15350424" cy="15350424"/>
          </a:xfrm>
          <a:custGeom>
            <a:avLst/>
            <a:gdLst/>
            <a:ahLst/>
            <a:cxnLst/>
            <a:rect r="r" b="b" t="t" l="l"/>
            <a:pathLst>
              <a:path h="15350424" w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5276494"/>
            <a:ext cx="16230600" cy="1612515"/>
            <a:chOff x="0" y="0"/>
            <a:chExt cx="4274726" cy="4246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74726" cy="424695"/>
            </a:xfrm>
            <a:custGeom>
              <a:avLst/>
              <a:gdLst/>
              <a:ahLst/>
              <a:cxnLst/>
              <a:rect r="r" b="b" t="t" l="l"/>
              <a:pathLst>
                <a:path h="424695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424695"/>
                  </a:lnTo>
                  <a:lnTo>
                    <a:pt x="0" y="424695"/>
                  </a:lnTo>
                  <a:close/>
                </a:path>
              </a:pathLst>
            </a:custGeom>
            <a:solidFill>
              <a:srgbClr val="D1E2F4">
                <a:alpha val="4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4274726" cy="434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50777" y="2463053"/>
            <a:ext cx="10662263" cy="2167724"/>
            <a:chOff x="0" y="0"/>
            <a:chExt cx="5979004" cy="1215580"/>
          </a:xfrm>
        </p:grpSpPr>
        <p:sp>
          <p:nvSpPr>
            <p:cNvPr name="Freeform 14" id="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5979004" cy="1215580"/>
            </a:xfrm>
            <a:custGeom>
              <a:avLst/>
              <a:gdLst/>
              <a:ahLst/>
              <a:cxnLst/>
              <a:rect r="r" b="b" t="t" l="l"/>
              <a:pathLst>
                <a:path h="1215580" w="5979004">
                  <a:moveTo>
                    <a:pt x="5854544" y="1215580"/>
                  </a:moveTo>
                  <a:lnTo>
                    <a:pt x="124460" y="1215580"/>
                  </a:lnTo>
                  <a:cubicBezTo>
                    <a:pt x="55880" y="1215580"/>
                    <a:pt x="0" y="1159700"/>
                    <a:pt x="0" y="10911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54545" y="0"/>
                  </a:lnTo>
                  <a:cubicBezTo>
                    <a:pt x="5923125" y="0"/>
                    <a:pt x="5979004" y="55880"/>
                    <a:pt x="5979004" y="124460"/>
                  </a:cubicBezTo>
                  <a:lnTo>
                    <a:pt x="5979004" y="1091120"/>
                  </a:lnTo>
                  <a:cubicBezTo>
                    <a:pt x="5979004" y="1159700"/>
                    <a:pt x="5923125" y="1215580"/>
                    <a:pt x="5854545" y="1215580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graphicFrame>
        <p:nvGraphicFramePr>
          <p:cNvPr name="Table 15" id="15"/>
          <p:cNvGraphicFramePr>
            <a:graphicFrameLocks noGrp="true"/>
          </p:cNvGraphicFramePr>
          <p:nvPr/>
        </p:nvGraphicFramePr>
        <p:xfrm>
          <a:off x="4059741" y="7151088"/>
          <a:ext cx="10168517" cy="2800350"/>
        </p:xfrm>
        <a:graphic>
          <a:graphicData uri="http://schemas.openxmlformats.org/drawingml/2006/table">
            <a:tbl>
              <a:tblPr/>
              <a:tblGrid>
                <a:gridCol w="3125258"/>
                <a:gridCol w="2045824"/>
                <a:gridCol w="2313615"/>
                <a:gridCol w="2683819"/>
              </a:tblGrid>
              <a:tr h="9334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T Commons Pro"/>
                        </a:rPr>
                        <a:t>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T Commons Pro"/>
                        </a:rPr>
                        <a:t>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T Commons Pro"/>
                          <a:ea typeface="TT Commons Pro"/>
                        </a:rPr>
                        <a:t>𝑥̅ 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T Commons Pro"/>
                        </a:rPr>
                        <a:t>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34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T Commons Pro"/>
                        </a:rPr>
                        <a:t>Developed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T Commons Pro"/>
                        </a:rPr>
                        <a:t>2426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T Commons Pro"/>
                        </a:rPr>
                        <a:t>79.19785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T Commons Pro"/>
                        </a:rPr>
                        <a:t>3.930942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3345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T Commons Pro"/>
                        </a:rPr>
                        <a:t>Developing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T Commons Pro"/>
                        </a:rPr>
                        <a:t>512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T Commons Pro"/>
                        </a:rPr>
                        <a:t>67.11147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359"/>
                        </a:lnSpc>
                        <a:defRPr/>
                      </a:pPr>
                      <a:r>
                        <a:rPr lang="en-US" sz="2400">
                          <a:solidFill>
                            <a:srgbClr val="000000"/>
                          </a:solidFill>
                          <a:latin typeface="TT Commons Pro"/>
                        </a:rPr>
                        <a:t>9.006092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2857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6" id="16"/>
          <p:cNvSpPr txBox="true"/>
          <p:nvPr/>
        </p:nvSpPr>
        <p:spPr>
          <a:xfrm rot="0">
            <a:off x="1028700" y="671512"/>
            <a:ext cx="12862666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3999" spc="599">
                <a:solidFill>
                  <a:srgbClr val="000000"/>
                </a:solidFill>
                <a:latin typeface="Montserrat Classic Bold"/>
              </a:rPr>
              <a:t>ANOVA (ANALYSIS OF VARIANCE) TEST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68616" y="3037772"/>
            <a:ext cx="10226585" cy="961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799" spc="128">
                <a:solidFill>
                  <a:srgbClr val="000000"/>
                </a:solidFill>
                <a:latin typeface="Lato 1"/>
              </a:rPr>
              <a:t>To test if there are significant differences in life expectancy between developing and developed countries.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194130" y="5566709"/>
            <a:ext cx="15899740" cy="1510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sz="3070">
                <a:solidFill>
                  <a:srgbClr val="000000"/>
                </a:solidFill>
                <a:latin typeface="TT Commons Pro Bold"/>
              </a:rPr>
              <a:t>H₀: µDeveloped = µDeveloping</a:t>
            </a:r>
          </a:p>
          <a:p>
            <a:pPr algn="ctr">
              <a:lnSpc>
                <a:spcPts val="3991"/>
              </a:lnSpc>
            </a:pPr>
            <a:r>
              <a:rPr lang="en-US" sz="3070">
                <a:solidFill>
                  <a:srgbClr val="000000"/>
                </a:solidFill>
                <a:latin typeface="TT Commons Pro Bold"/>
              </a:rPr>
              <a:t>H₁: µDeveloped ≠µDeveloping</a:t>
            </a:r>
          </a:p>
          <a:p>
            <a:pPr algn="ctr">
              <a:lnSpc>
                <a:spcPts val="399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23134" y="8156869"/>
            <a:ext cx="2436684" cy="2692468"/>
          </a:xfrm>
          <a:custGeom>
            <a:avLst/>
            <a:gdLst/>
            <a:ahLst/>
            <a:cxnLst/>
            <a:rect r="r" b="b" t="t" l="l"/>
            <a:pathLst>
              <a:path h="2692468" w="2436684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14591" y="6834162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3134" y="-425331"/>
            <a:ext cx="2478756" cy="2404393"/>
          </a:xfrm>
          <a:custGeom>
            <a:avLst/>
            <a:gdLst/>
            <a:ahLst/>
            <a:cxnLst/>
            <a:rect r="r" b="b" t="t" l="l"/>
            <a:pathLst>
              <a:path h="2404393" w="2478756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14591" y="-1246789"/>
            <a:ext cx="3669227" cy="4550979"/>
          </a:xfrm>
          <a:custGeom>
            <a:avLst/>
            <a:gdLst/>
            <a:ahLst/>
            <a:cxnLst/>
            <a:rect r="r" b="b" t="t" l="l"/>
            <a:pathLst>
              <a:path h="4550979" w="3669227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73409" y="3135912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553955" y="2760112"/>
            <a:ext cx="4023389" cy="1525075"/>
          </a:xfrm>
          <a:custGeom>
            <a:avLst/>
            <a:gdLst/>
            <a:ahLst/>
            <a:cxnLst/>
            <a:rect r="r" b="b" t="t" l="l"/>
            <a:pathLst>
              <a:path h="1525075" w="4023389">
                <a:moveTo>
                  <a:pt x="0" y="0"/>
                </a:moveTo>
                <a:lnTo>
                  <a:pt x="4023389" y="0"/>
                </a:lnTo>
                <a:lnTo>
                  <a:pt x="4023389" y="1525075"/>
                </a:lnTo>
                <a:lnTo>
                  <a:pt x="0" y="15250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62215" y="5017817"/>
            <a:ext cx="11256970" cy="3823932"/>
          </a:xfrm>
          <a:custGeom>
            <a:avLst/>
            <a:gdLst/>
            <a:ahLst/>
            <a:cxnLst/>
            <a:rect r="r" b="b" t="t" l="l"/>
            <a:pathLst>
              <a:path h="3823932" w="11256970">
                <a:moveTo>
                  <a:pt x="0" y="0"/>
                </a:moveTo>
                <a:lnTo>
                  <a:pt x="11256969" y="0"/>
                </a:lnTo>
                <a:lnTo>
                  <a:pt x="11256969" y="3823933"/>
                </a:lnTo>
                <a:lnTo>
                  <a:pt x="0" y="382393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5797223" y="1200385"/>
            <a:ext cx="7536853" cy="997028"/>
          </a:xfrm>
          <a:custGeom>
            <a:avLst/>
            <a:gdLst/>
            <a:ahLst/>
            <a:cxnLst/>
            <a:rect r="r" b="b" t="t" l="l"/>
            <a:pathLst>
              <a:path h="997028" w="7536853">
                <a:moveTo>
                  <a:pt x="0" y="0"/>
                </a:moveTo>
                <a:lnTo>
                  <a:pt x="7536853" y="0"/>
                </a:lnTo>
                <a:lnTo>
                  <a:pt x="7536853" y="997028"/>
                </a:lnTo>
                <a:lnTo>
                  <a:pt x="0" y="99702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5621" t="-264290" r="-15517" b="-193328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028700" y="1969537"/>
            <a:ext cx="4023389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TT Commons Pro Bold"/>
              </a:rPr>
              <a:t>F-TEST STATISTIC FORMULA: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7452777" y="9067800"/>
            <a:ext cx="3382447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T Commons Pro"/>
              </a:rPr>
              <a:t>Results for MSB and MSW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23134" y="8156869"/>
            <a:ext cx="2436684" cy="2692468"/>
          </a:xfrm>
          <a:custGeom>
            <a:avLst/>
            <a:gdLst/>
            <a:ahLst/>
            <a:cxnLst/>
            <a:rect r="r" b="b" t="t" l="l"/>
            <a:pathLst>
              <a:path h="2692468" w="2436684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14591" y="6834162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3134" y="-425331"/>
            <a:ext cx="2478756" cy="2404393"/>
          </a:xfrm>
          <a:custGeom>
            <a:avLst/>
            <a:gdLst/>
            <a:ahLst/>
            <a:cxnLst/>
            <a:rect r="r" b="b" t="t" l="l"/>
            <a:pathLst>
              <a:path h="2404393" w="2478756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14591" y="-1246789"/>
            <a:ext cx="3669227" cy="4550979"/>
          </a:xfrm>
          <a:custGeom>
            <a:avLst/>
            <a:gdLst/>
            <a:ahLst/>
            <a:cxnLst/>
            <a:rect r="r" b="b" t="t" l="l"/>
            <a:pathLst>
              <a:path h="4550979" w="3669227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73409" y="3135912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132306" y="1610837"/>
            <a:ext cx="4023389" cy="1525075"/>
          </a:xfrm>
          <a:custGeom>
            <a:avLst/>
            <a:gdLst/>
            <a:ahLst/>
            <a:cxnLst/>
            <a:rect r="r" b="b" t="t" l="l"/>
            <a:pathLst>
              <a:path h="1525075" w="4023389">
                <a:moveTo>
                  <a:pt x="0" y="0"/>
                </a:moveTo>
                <a:lnTo>
                  <a:pt x="4023388" y="0"/>
                </a:lnTo>
                <a:lnTo>
                  <a:pt x="4023388" y="1525075"/>
                </a:lnTo>
                <a:lnTo>
                  <a:pt x="0" y="152507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626979" y="3512666"/>
            <a:ext cx="11034042" cy="1967072"/>
          </a:xfrm>
          <a:custGeom>
            <a:avLst/>
            <a:gdLst/>
            <a:ahLst/>
            <a:cxnLst/>
            <a:rect r="r" b="b" t="t" l="l"/>
            <a:pathLst>
              <a:path h="1967072" w="11034042">
                <a:moveTo>
                  <a:pt x="0" y="0"/>
                </a:moveTo>
                <a:lnTo>
                  <a:pt x="11034042" y="0"/>
                </a:lnTo>
                <a:lnTo>
                  <a:pt x="11034042" y="1967072"/>
                </a:lnTo>
                <a:lnTo>
                  <a:pt x="0" y="19670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1969537"/>
            <a:ext cx="4023389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TT Commons Pro Bold"/>
              </a:rPr>
              <a:t>F-TEST STATISTIC FORMULA: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223516" y="5659667"/>
            <a:ext cx="5840968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T Commons Pro"/>
              </a:rPr>
              <a:t>results for F-test statistic and F-critical value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040394" y="6783617"/>
            <a:ext cx="12818327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959"/>
              </a:lnSpc>
            </a:pPr>
            <a:r>
              <a:rPr lang="en-US" sz="3299">
                <a:solidFill>
                  <a:srgbClr val="000000"/>
                </a:solidFill>
                <a:latin typeface="TT Commons Pro"/>
              </a:rPr>
              <a:t>F-test statistic &gt; F-critical value (886.1556 &gt; 3.844639), </a:t>
            </a:r>
          </a:p>
          <a:p>
            <a:pPr algn="l">
              <a:lnSpc>
                <a:spcPts val="395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TT Commons Pro"/>
              </a:rPr>
              <a:t>we reject the null hypothesis, H₀, as there is sufficient evidence to claim that there is a significant difference in the means of life expectancy between Developed and Developing countries.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23134" y="8156869"/>
            <a:ext cx="2436684" cy="2692468"/>
          </a:xfrm>
          <a:custGeom>
            <a:avLst/>
            <a:gdLst/>
            <a:ahLst/>
            <a:cxnLst/>
            <a:rect r="r" b="b" t="t" l="l"/>
            <a:pathLst>
              <a:path h="2692468" w="2436684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14591" y="6834162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3134" y="-425331"/>
            <a:ext cx="2478756" cy="2404393"/>
          </a:xfrm>
          <a:custGeom>
            <a:avLst/>
            <a:gdLst/>
            <a:ahLst/>
            <a:cxnLst/>
            <a:rect r="r" b="b" t="t" l="l"/>
            <a:pathLst>
              <a:path h="2404393" w="2478756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14591" y="-1246789"/>
            <a:ext cx="3669227" cy="4550979"/>
          </a:xfrm>
          <a:custGeom>
            <a:avLst/>
            <a:gdLst/>
            <a:ahLst/>
            <a:cxnLst/>
            <a:rect r="r" b="b" t="t" l="l"/>
            <a:pathLst>
              <a:path h="4550979" w="3669227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73409" y="3135912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 descr="a glowing gradient brush stroke"/>
          <p:cNvSpPr/>
          <p:nvPr/>
        </p:nvSpPr>
        <p:spPr>
          <a:xfrm flipH="false" flipV="false" rot="1509195">
            <a:off x="-5813943" y="-2972466"/>
            <a:ext cx="11627886" cy="13925612"/>
          </a:xfrm>
          <a:custGeom>
            <a:avLst/>
            <a:gdLst/>
            <a:ahLst/>
            <a:cxnLst/>
            <a:rect r="r" b="b" t="t" l="l"/>
            <a:pathLst>
              <a:path h="13925612" w="11627886">
                <a:moveTo>
                  <a:pt x="0" y="0"/>
                </a:moveTo>
                <a:lnTo>
                  <a:pt x="11627886" y="0"/>
                </a:lnTo>
                <a:lnTo>
                  <a:pt x="11627886" y="13925612"/>
                </a:lnTo>
                <a:lnTo>
                  <a:pt x="0" y="13925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9" id="9" descr="a glowing gradient brush stroke "/>
          <p:cNvSpPr/>
          <p:nvPr/>
        </p:nvSpPr>
        <p:spPr>
          <a:xfrm flipH="false" flipV="false" rot="0">
            <a:off x="10395014" y="1208919"/>
            <a:ext cx="15350424" cy="15350424"/>
          </a:xfrm>
          <a:custGeom>
            <a:avLst/>
            <a:gdLst/>
            <a:ahLst/>
            <a:cxnLst/>
            <a:rect r="r" b="b" t="t" l="l"/>
            <a:pathLst>
              <a:path h="15350424" w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5276494"/>
            <a:ext cx="16230600" cy="1612515"/>
            <a:chOff x="0" y="0"/>
            <a:chExt cx="4274726" cy="4246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4274726" cy="424695"/>
            </a:xfrm>
            <a:custGeom>
              <a:avLst/>
              <a:gdLst/>
              <a:ahLst/>
              <a:cxnLst/>
              <a:rect r="r" b="b" t="t" l="l"/>
              <a:pathLst>
                <a:path h="424695" w="4274726">
                  <a:moveTo>
                    <a:pt x="0" y="0"/>
                  </a:moveTo>
                  <a:lnTo>
                    <a:pt x="4274726" y="0"/>
                  </a:lnTo>
                  <a:lnTo>
                    <a:pt x="4274726" y="424695"/>
                  </a:lnTo>
                  <a:lnTo>
                    <a:pt x="0" y="424695"/>
                  </a:lnTo>
                  <a:close/>
                </a:path>
              </a:pathLst>
            </a:custGeom>
            <a:solidFill>
              <a:srgbClr val="D1E2F4">
                <a:alpha val="49804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9525"/>
              <a:ext cx="4274726" cy="434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50777" y="2463053"/>
            <a:ext cx="10662263" cy="2167724"/>
            <a:chOff x="0" y="0"/>
            <a:chExt cx="5979004" cy="1215580"/>
          </a:xfrm>
        </p:grpSpPr>
        <p:sp>
          <p:nvSpPr>
            <p:cNvPr name="Freeform 14" id="14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5979004" cy="1215580"/>
            </a:xfrm>
            <a:custGeom>
              <a:avLst/>
              <a:gdLst/>
              <a:ahLst/>
              <a:cxnLst/>
              <a:rect r="r" b="b" t="t" l="l"/>
              <a:pathLst>
                <a:path h="1215580" w="5979004">
                  <a:moveTo>
                    <a:pt x="5854544" y="1215580"/>
                  </a:moveTo>
                  <a:lnTo>
                    <a:pt x="124460" y="1215580"/>
                  </a:lnTo>
                  <a:cubicBezTo>
                    <a:pt x="55880" y="1215580"/>
                    <a:pt x="0" y="1159700"/>
                    <a:pt x="0" y="109112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5854545" y="0"/>
                  </a:lnTo>
                  <a:cubicBezTo>
                    <a:pt x="5923125" y="0"/>
                    <a:pt x="5979004" y="55880"/>
                    <a:pt x="5979004" y="124460"/>
                  </a:cubicBezTo>
                  <a:lnTo>
                    <a:pt x="5979004" y="1091120"/>
                  </a:lnTo>
                  <a:cubicBezTo>
                    <a:pt x="5979004" y="1159700"/>
                    <a:pt x="5923125" y="1215580"/>
                    <a:pt x="5854545" y="1215580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028700" y="7260484"/>
            <a:ext cx="13360070" cy="2426114"/>
            <a:chOff x="0" y="0"/>
            <a:chExt cx="7491835" cy="1360475"/>
          </a:xfrm>
        </p:grpSpPr>
        <p:sp>
          <p:nvSpPr>
            <p:cNvPr name="Freeform 16" id="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7491835" cy="1360476"/>
            </a:xfrm>
            <a:custGeom>
              <a:avLst/>
              <a:gdLst/>
              <a:ahLst/>
              <a:cxnLst/>
              <a:rect r="r" b="b" t="t" l="l"/>
              <a:pathLst>
                <a:path h="1360476" w="7491835">
                  <a:moveTo>
                    <a:pt x="7367375" y="1360475"/>
                  </a:moveTo>
                  <a:lnTo>
                    <a:pt x="124460" y="1360475"/>
                  </a:lnTo>
                  <a:cubicBezTo>
                    <a:pt x="55880" y="1360475"/>
                    <a:pt x="0" y="1304595"/>
                    <a:pt x="0" y="12360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7367375" y="0"/>
                  </a:lnTo>
                  <a:cubicBezTo>
                    <a:pt x="7435955" y="0"/>
                    <a:pt x="7491835" y="55880"/>
                    <a:pt x="7491835" y="124460"/>
                  </a:cubicBezTo>
                  <a:lnTo>
                    <a:pt x="7491835" y="1236016"/>
                  </a:lnTo>
                  <a:cubicBezTo>
                    <a:pt x="7491835" y="1304595"/>
                    <a:pt x="7435955" y="1360476"/>
                    <a:pt x="7367375" y="1360476"/>
                  </a:cubicBezTo>
                  <a:close/>
                </a:path>
              </a:pathLst>
            </a:custGeom>
            <a:solidFill>
              <a:srgbClr val="FFFFFF">
                <a:alpha val="73725"/>
              </a:srgbClr>
            </a:solidFill>
          </p:spPr>
        </p:sp>
      </p:grpSp>
      <p:sp>
        <p:nvSpPr>
          <p:cNvPr name="Freeform 17" id="17" descr="an icon of a calendar"/>
          <p:cNvSpPr/>
          <p:nvPr/>
        </p:nvSpPr>
        <p:spPr>
          <a:xfrm flipH="false" flipV="false" rot="0">
            <a:off x="16348592" y="8473541"/>
            <a:ext cx="910708" cy="688827"/>
          </a:xfrm>
          <a:custGeom>
            <a:avLst/>
            <a:gdLst/>
            <a:ahLst/>
            <a:cxnLst/>
            <a:rect r="r" b="b" t="t" l="l"/>
            <a:pathLst>
              <a:path h="688827" w="910708">
                <a:moveTo>
                  <a:pt x="0" y="0"/>
                </a:moveTo>
                <a:lnTo>
                  <a:pt x="910708" y="0"/>
                </a:lnTo>
                <a:lnTo>
                  <a:pt x="910708" y="688827"/>
                </a:lnTo>
                <a:lnTo>
                  <a:pt x="0" y="6888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68616" y="7578638"/>
            <a:ext cx="5079521" cy="1789806"/>
          </a:xfrm>
          <a:custGeom>
            <a:avLst/>
            <a:gdLst/>
            <a:ahLst/>
            <a:cxnLst/>
            <a:rect r="r" b="b" t="t" l="l"/>
            <a:pathLst>
              <a:path h="1789806" w="5079521">
                <a:moveTo>
                  <a:pt x="0" y="0"/>
                </a:moveTo>
                <a:lnTo>
                  <a:pt x="5079521" y="0"/>
                </a:lnTo>
                <a:lnTo>
                  <a:pt x="5079521" y="1789806"/>
                </a:lnTo>
                <a:lnTo>
                  <a:pt x="0" y="178980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028700" y="671512"/>
            <a:ext cx="12862666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3999" spc="599">
                <a:solidFill>
                  <a:srgbClr val="000000"/>
                </a:solidFill>
                <a:latin typeface="Montserrat Classic Bold"/>
              </a:rPr>
              <a:t>CHI-SQUARE TEST OF INDEPENDENCE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468616" y="2794884"/>
            <a:ext cx="10226585" cy="14469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2799" spc="128">
                <a:solidFill>
                  <a:srgbClr val="000000"/>
                </a:solidFill>
                <a:latin typeface="Lato 1"/>
              </a:rPr>
              <a:t>To determine if there is an association between a country's development status (developing/developed) and Hepatitis B immunization coverage (low, medium, high).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194130" y="5566709"/>
            <a:ext cx="15899740" cy="1003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1"/>
              </a:lnSpc>
            </a:pPr>
            <a:r>
              <a:rPr lang="en-US" sz="3070">
                <a:solidFill>
                  <a:srgbClr val="000000"/>
                </a:solidFill>
                <a:latin typeface="TT Commons Pro Bold"/>
              </a:rPr>
              <a:t>H₀: Hepatitis B immunization coverage is independent of a country's development status.</a:t>
            </a:r>
          </a:p>
          <a:p>
            <a:pPr algn="ctr">
              <a:lnSpc>
                <a:spcPts val="3991"/>
              </a:lnSpc>
              <a:spcBef>
                <a:spcPct val="0"/>
              </a:spcBef>
            </a:pPr>
            <a:r>
              <a:rPr lang="en-US" sz="3070">
                <a:solidFill>
                  <a:srgbClr val="000000"/>
                </a:solidFill>
                <a:latin typeface="TT Commons Pro Bold"/>
              </a:rPr>
              <a:t>H₁: Hepatitis B immunization coverage is dependent on a country's development status.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980658" y="3665577"/>
            <a:ext cx="3719297" cy="965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6" indent="-215898" lvl="1">
              <a:lnSpc>
                <a:spcPts val="25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TT Commons Pro"/>
              </a:rPr>
              <a:t>Low: Hepatitis B &lt; 60</a:t>
            </a:r>
          </a:p>
          <a:p>
            <a:pPr algn="ctr" marL="431796" indent="-215898" lvl="1">
              <a:lnSpc>
                <a:spcPts val="25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TT Commons Pro"/>
              </a:rPr>
              <a:t>Medium: 60 ≤ Hepatitis B &lt; 80</a:t>
            </a:r>
          </a:p>
          <a:p>
            <a:pPr algn="l" marL="431796" indent="-215898" lvl="1">
              <a:lnSpc>
                <a:spcPts val="2599"/>
              </a:lnSpc>
              <a:buFont typeface="Arial"/>
              <a:buChar char="•"/>
            </a:pPr>
            <a:r>
              <a:rPr lang="en-US" sz="1999">
                <a:solidFill>
                  <a:srgbClr val="000000"/>
                </a:solidFill>
                <a:latin typeface="TT Commons Pro"/>
              </a:rPr>
              <a:t>High: Hepatitis B ≥ 80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678387" y="7959191"/>
            <a:ext cx="6212979" cy="990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T Commons Pro"/>
              </a:rPr>
              <a:t>Oij = Observed count at row i column j</a:t>
            </a:r>
          </a:p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T Commons Pro"/>
              </a:rPr>
              <a:t>Eij = Expected count at row i column j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486900" y="4210809"/>
            <a:ext cx="7772400" cy="5292294"/>
            <a:chOff x="0" y="0"/>
            <a:chExt cx="2047052" cy="139385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47052" cy="1393855"/>
            </a:xfrm>
            <a:custGeom>
              <a:avLst/>
              <a:gdLst/>
              <a:ahLst/>
              <a:cxnLst/>
              <a:rect r="r" b="b" t="t" l="l"/>
              <a:pathLst>
                <a:path h="1393855" w="2047052">
                  <a:moveTo>
                    <a:pt x="50800" y="0"/>
                  </a:moveTo>
                  <a:lnTo>
                    <a:pt x="1996252" y="0"/>
                  </a:lnTo>
                  <a:cubicBezTo>
                    <a:pt x="2024308" y="0"/>
                    <a:pt x="2047052" y="22744"/>
                    <a:pt x="2047052" y="50800"/>
                  </a:cubicBezTo>
                  <a:lnTo>
                    <a:pt x="2047052" y="1343055"/>
                  </a:lnTo>
                  <a:cubicBezTo>
                    <a:pt x="2047052" y="1356528"/>
                    <a:pt x="2041700" y="1369450"/>
                    <a:pt x="2032173" y="1378976"/>
                  </a:cubicBezTo>
                  <a:cubicBezTo>
                    <a:pt x="2022646" y="1388503"/>
                    <a:pt x="2009725" y="1393855"/>
                    <a:pt x="1996252" y="1393855"/>
                  </a:cubicBezTo>
                  <a:lnTo>
                    <a:pt x="50800" y="1393855"/>
                  </a:lnTo>
                  <a:cubicBezTo>
                    <a:pt x="37327" y="1393855"/>
                    <a:pt x="24406" y="1388503"/>
                    <a:pt x="14879" y="1378976"/>
                  </a:cubicBezTo>
                  <a:cubicBezTo>
                    <a:pt x="5352" y="1369450"/>
                    <a:pt x="0" y="1356528"/>
                    <a:pt x="0" y="1343055"/>
                  </a:cubicBezTo>
                  <a:lnTo>
                    <a:pt x="0" y="50800"/>
                  </a:lnTo>
                  <a:cubicBezTo>
                    <a:pt x="0" y="22744"/>
                    <a:pt x="22744" y="0"/>
                    <a:pt x="50800" y="0"/>
                  </a:cubicBezTo>
                  <a:close/>
                </a:path>
              </a:pathLst>
            </a:custGeom>
            <a:solidFill>
              <a:srgbClr val="B8CDDB">
                <a:alpha val="41961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2047052" cy="1384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323134" y="8156869"/>
            <a:ext cx="2436684" cy="2692468"/>
          </a:xfrm>
          <a:custGeom>
            <a:avLst/>
            <a:gdLst/>
            <a:ahLst/>
            <a:cxnLst/>
            <a:rect r="r" b="b" t="t" l="l"/>
            <a:pathLst>
              <a:path h="2692468" w="2436684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214591" y="6834162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23134" y="-425331"/>
            <a:ext cx="2478756" cy="2404393"/>
          </a:xfrm>
          <a:custGeom>
            <a:avLst/>
            <a:gdLst/>
            <a:ahLst/>
            <a:cxnLst/>
            <a:rect r="r" b="b" t="t" l="l"/>
            <a:pathLst>
              <a:path h="2404393" w="2478756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14591" y="-1246789"/>
            <a:ext cx="3669227" cy="4550979"/>
          </a:xfrm>
          <a:custGeom>
            <a:avLst/>
            <a:gdLst/>
            <a:ahLst/>
            <a:cxnLst/>
            <a:rect r="r" b="b" t="t" l="l"/>
            <a:pathLst>
              <a:path h="4550979" w="3669227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073409" y="3135912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 descr="a glowing gradient brush stroke"/>
          <p:cNvSpPr/>
          <p:nvPr/>
        </p:nvSpPr>
        <p:spPr>
          <a:xfrm flipH="false" flipV="false" rot="1509195">
            <a:off x="-5813943" y="-2972466"/>
            <a:ext cx="11627886" cy="13925612"/>
          </a:xfrm>
          <a:custGeom>
            <a:avLst/>
            <a:gdLst/>
            <a:ahLst/>
            <a:cxnLst/>
            <a:rect r="r" b="b" t="t" l="l"/>
            <a:pathLst>
              <a:path h="13925612" w="11627886">
                <a:moveTo>
                  <a:pt x="0" y="0"/>
                </a:moveTo>
                <a:lnTo>
                  <a:pt x="11627886" y="0"/>
                </a:lnTo>
                <a:lnTo>
                  <a:pt x="11627886" y="13925612"/>
                </a:lnTo>
                <a:lnTo>
                  <a:pt x="0" y="13925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12" id="12" descr="a glowing gradient brush stroke "/>
          <p:cNvSpPr/>
          <p:nvPr/>
        </p:nvSpPr>
        <p:spPr>
          <a:xfrm flipH="false" flipV="false" rot="0">
            <a:off x="10395014" y="1208919"/>
            <a:ext cx="15350424" cy="15350424"/>
          </a:xfrm>
          <a:custGeom>
            <a:avLst/>
            <a:gdLst/>
            <a:ahLst/>
            <a:cxnLst/>
            <a:rect r="r" b="b" t="t" l="l"/>
            <a:pathLst>
              <a:path h="15350424" w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 descr="an icon of a calendar"/>
          <p:cNvSpPr/>
          <p:nvPr/>
        </p:nvSpPr>
        <p:spPr>
          <a:xfrm flipH="false" flipV="false" rot="0">
            <a:off x="16348592" y="8473541"/>
            <a:ext cx="910708" cy="688827"/>
          </a:xfrm>
          <a:custGeom>
            <a:avLst/>
            <a:gdLst/>
            <a:ahLst/>
            <a:cxnLst/>
            <a:rect r="r" b="b" t="t" l="l"/>
            <a:pathLst>
              <a:path h="688827" w="910708">
                <a:moveTo>
                  <a:pt x="0" y="0"/>
                </a:moveTo>
                <a:lnTo>
                  <a:pt x="910708" y="0"/>
                </a:lnTo>
                <a:lnTo>
                  <a:pt x="910708" y="688827"/>
                </a:lnTo>
                <a:lnTo>
                  <a:pt x="0" y="68882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5883563" y="856577"/>
            <a:ext cx="6520873" cy="2477932"/>
          </a:xfrm>
          <a:custGeom>
            <a:avLst/>
            <a:gdLst/>
            <a:ahLst/>
            <a:cxnLst/>
            <a:rect r="r" b="b" t="t" l="l"/>
            <a:pathLst>
              <a:path h="2477932" w="6520873">
                <a:moveTo>
                  <a:pt x="0" y="0"/>
                </a:moveTo>
                <a:lnTo>
                  <a:pt x="6520874" y="0"/>
                </a:lnTo>
                <a:lnTo>
                  <a:pt x="6520874" y="2477932"/>
                </a:lnTo>
                <a:lnTo>
                  <a:pt x="0" y="247793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1028700" y="4210809"/>
            <a:ext cx="7772400" cy="5485043"/>
            <a:chOff x="0" y="0"/>
            <a:chExt cx="4772083" cy="3367696"/>
          </a:xfrm>
        </p:grpSpPr>
        <p:sp>
          <p:nvSpPr>
            <p:cNvPr name="Freeform 16" id="16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772083" cy="3367696"/>
            </a:xfrm>
            <a:custGeom>
              <a:avLst/>
              <a:gdLst/>
              <a:ahLst/>
              <a:cxnLst/>
              <a:rect r="r" b="b" t="t" l="l"/>
              <a:pathLst>
                <a:path h="3367696" w="4772083">
                  <a:moveTo>
                    <a:pt x="4647623" y="3367696"/>
                  </a:moveTo>
                  <a:lnTo>
                    <a:pt x="124460" y="3367696"/>
                  </a:lnTo>
                  <a:cubicBezTo>
                    <a:pt x="55880" y="3367696"/>
                    <a:pt x="0" y="3311816"/>
                    <a:pt x="0" y="3243236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47623" y="0"/>
                  </a:lnTo>
                  <a:cubicBezTo>
                    <a:pt x="4716203" y="0"/>
                    <a:pt x="4772083" y="55880"/>
                    <a:pt x="4772083" y="124460"/>
                  </a:cubicBezTo>
                  <a:lnTo>
                    <a:pt x="4772083" y="3243236"/>
                  </a:lnTo>
                  <a:cubicBezTo>
                    <a:pt x="4772083" y="3311816"/>
                    <a:pt x="4716203" y="3367696"/>
                    <a:pt x="4647623" y="3367696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028700" y="4210809"/>
            <a:ext cx="7772400" cy="5292294"/>
            <a:chOff x="0" y="0"/>
            <a:chExt cx="2047052" cy="1393855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047052" cy="1393855"/>
            </a:xfrm>
            <a:custGeom>
              <a:avLst/>
              <a:gdLst/>
              <a:ahLst/>
              <a:cxnLst/>
              <a:rect r="r" b="b" t="t" l="l"/>
              <a:pathLst>
                <a:path h="1393855" w="2047052">
                  <a:moveTo>
                    <a:pt x="50800" y="0"/>
                  </a:moveTo>
                  <a:lnTo>
                    <a:pt x="1996252" y="0"/>
                  </a:lnTo>
                  <a:cubicBezTo>
                    <a:pt x="2024308" y="0"/>
                    <a:pt x="2047052" y="22744"/>
                    <a:pt x="2047052" y="50800"/>
                  </a:cubicBezTo>
                  <a:lnTo>
                    <a:pt x="2047052" y="1343055"/>
                  </a:lnTo>
                  <a:cubicBezTo>
                    <a:pt x="2047052" y="1356528"/>
                    <a:pt x="2041700" y="1369450"/>
                    <a:pt x="2032173" y="1378976"/>
                  </a:cubicBezTo>
                  <a:cubicBezTo>
                    <a:pt x="2022646" y="1388503"/>
                    <a:pt x="2009725" y="1393855"/>
                    <a:pt x="1996252" y="1393855"/>
                  </a:cubicBezTo>
                  <a:lnTo>
                    <a:pt x="50800" y="1393855"/>
                  </a:lnTo>
                  <a:cubicBezTo>
                    <a:pt x="37327" y="1393855"/>
                    <a:pt x="24406" y="1388503"/>
                    <a:pt x="14879" y="1378976"/>
                  </a:cubicBezTo>
                  <a:cubicBezTo>
                    <a:pt x="5352" y="1369450"/>
                    <a:pt x="0" y="1356528"/>
                    <a:pt x="0" y="1343055"/>
                  </a:cubicBezTo>
                  <a:lnTo>
                    <a:pt x="0" y="50800"/>
                  </a:lnTo>
                  <a:cubicBezTo>
                    <a:pt x="0" y="22744"/>
                    <a:pt x="22744" y="0"/>
                    <a:pt x="50800" y="0"/>
                  </a:cubicBezTo>
                  <a:close/>
                </a:path>
              </a:pathLst>
            </a:custGeom>
            <a:solidFill>
              <a:srgbClr val="B8CDDB">
                <a:alpha val="41961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9525"/>
              <a:ext cx="2047052" cy="138433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384617" y="5454526"/>
            <a:ext cx="7041498" cy="3803774"/>
          </a:xfrm>
          <a:custGeom>
            <a:avLst/>
            <a:gdLst/>
            <a:ahLst/>
            <a:cxnLst/>
            <a:rect r="r" b="b" t="t" l="l"/>
            <a:pathLst>
              <a:path h="3803774" w="7041498">
                <a:moveTo>
                  <a:pt x="0" y="0"/>
                </a:moveTo>
                <a:lnTo>
                  <a:pt x="7041498" y="0"/>
                </a:lnTo>
                <a:lnTo>
                  <a:pt x="7041498" y="3803774"/>
                </a:lnTo>
                <a:lnTo>
                  <a:pt x="0" y="38037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825" r="0" b="-825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9486900" y="4210809"/>
            <a:ext cx="7772400" cy="5292294"/>
            <a:chOff x="0" y="0"/>
            <a:chExt cx="4772083" cy="3249352"/>
          </a:xfrm>
        </p:grpSpPr>
        <p:sp>
          <p:nvSpPr>
            <p:cNvPr name="Freeform 22" id="22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4772083" cy="3249352"/>
            </a:xfrm>
            <a:custGeom>
              <a:avLst/>
              <a:gdLst/>
              <a:ahLst/>
              <a:cxnLst/>
              <a:rect r="r" b="b" t="t" l="l"/>
              <a:pathLst>
                <a:path h="3249352" w="4772083">
                  <a:moveTo>
                    <a:pt x="4647623" y="3249352"/>
                  </a:moveTo>
                  <a:lnTo>
                    <a:pt x="124460" y="3249352"/>
                  </a:lnTo>
                  <a:cubicBezTo>
                    <a:pt x="55880" y="3249352"/>
                    <a:pt x="0" y="3193472"/>
                    <a:pt x="0" y="3124892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4647623" y="0"/>
                  </a:lnTo>
                  <a:cubicBezTo>
                    <a:pt x="4716203" y="0"/>
                    <a:pt x="4772083" y="55880"/>
                    <a:pt x="4772083" y="124460"/>
                  </a:cubicBezTo>
                  <a:lnTo>
                    <a:pt x="4772083" y="3124892"/>
                  </a:lnTo>
                  <a:cubicBezTo>
                    <a:pt x="4772083" y="3193472"/>
                    <a:pt x="4716203" y="3249352"/>
                    <a:pt x="4647623" y="3249352"/>
                  </a:cubicBez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9808388" y="6092527"/>
            <a:ext cx="7129424" cy="3165773"/>
          </a:xfrm>
          <a:custGeom>
            <a:avLst/>
            <a:gdLst/>
            <a:ahLst/>
            <a:cxnLst/>
            <a:rect r="r" b="b" t="t" l="l"/>
            <a:pathLst>
              <a:path h="3165773" w="7129424">
                <a:moveTo>
                  <a:pt x="0" y="0"/>
                </a:moveTo>
                <a:lnTo>
                  <a:pt x="7129424" y="0"/>
                </a:lnTo>
                <a:lnTo>
                  <a:pt x="7129424" y="3165773"/>
                </a:lnTo>
                <a:lnTo>
                  <a:pt x="0" y="3165773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2426831" y="4556830"/>
            <a:ext cx="4976138" cy="35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7"/>
              </a:lnSpc>
            </a:pPr>
            <a:r>
              <a:rPr lang="en-US" sz="2399" spc="446">
                <a:solidFill>
                  <a:srgbClr val="000000"/>
                </a:solidFill>
                <a:latin typeface="Lato 1 Bold"/>
              </a:rPr>
              <a:t>OBSERVED FREQUENCIES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885031" y="4556830"/>
            <a:ext cx="4976138" cy="355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7"/>
              </a:lnSpc>
            </a:pPr>
            <a:r>
              <a:rPr lang="en-US" sz="2399" spc="446">
                <a:solidFill>
                  <a:srgbClr val="000000"/>
                </a:solidFill>
                <a:latin typeface="Lato 1 Bold"/>
              </a:rPr>
              <a:t>EXPECTED FREQUENCIES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6F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779055">
            <a:off x="13351800" y="-5703043"/>
            <a:ext cx="7814999" cy="12245725"/>
          </a:xfrm>
          <a:custGeom>
            <a:avLst/>
            <a:gdLst/>
            <a:ahLst/>
            <a:cxnLst/>
            <a:rect r="r" b="b" t="t" l="l"/>
            <a:pathLst>
              <a:path h="12245725" w="7814999">
                <a:moveTo>
                  <a:pt x="0" y="0"/>
                </a:moveTo>
                <a:lnTo>
                  <a:pt x="7815000" y="0"/>
                </a:lnTo>
                <a:lnTo>
                  <a:pt x="7815000" y="12245725"/>
                </a:lnTo>
                <a:lnTo>
                  <a:pt x="0" y="122457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6381483">
            <a:off x="-3907500" y="4308153"/>
            <a:ext cx="7814999" cy="12245725"/>
          </a:xfrm>
          <a:custGeom>
            <a:avLst/>
            <a:gdLst/>
            <a:ahLst/>
            <a:cxnLst/>
            <a:rect r="r" b="b" t="t" l="l"/>
            <a:pathLst>
              <a:path h="12245725" w="7814999">
                <a:moveTo>
                  <a:pt x="0" y="0"/>
                </a:moveTo>
                <a:lnTo>
                  <a:pt x="7815000" y="0"/>
                </a:lnTo>
                <a:lnTo>
                  <a:pt x="7815000" y="12245725"/>
                </a:lnTo>
                <a:lnTo>
                  <a:pt x="0" y="1224572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7457531">
            <a:off x="1137924" y="6846681"/>
            <a:ext cx="1602407" cy="1787901"/>
          </a:xfrm>
          <a:custGeom>
            <a:avLst/>
            <a:gdLst/>
            <a:ahLst/>
            <a:cxnLst/>
            <a:rect r="r" b="b" t="t" l="l"/>
            <a:pathLst>
              <a:path h="1787901" w="1602407">
                <a:moveTo>
                  <a:pt x="0" y="0"/>
                </a:moveTo>
                <a:lnTo>
                  <a:pt x="1602406" y="0"/>
                </a:lnTo>
                <a:lnTo>
                  <a:pt x="1602406" y="1787901"/>
                </a:lnTo>
                <a:lnTo>
                  <a:pt x="0" y="17879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7457531">
            <a:off x="13806242" y="699249"/>
            <a:ext cx="1648316" cy="1839126"/>
          </a:xfrm>
          <a:custGeom>
            <a:avLst/>
            <a:gdLst/>
            <a:ahLst/>
            <a:cxnLst/>
            <a:rect r="r" b="b" t="t" l="l"/>
            <a:pathLst>
              <a:path h="1839126" w="1648316">
                <a:moveTo>
                  <a:pt x="0" y="0"/>
                </a:moveTo>
                <a:lnTo>
                  <a:pt x="1648316" y="0"/>
                </a:lnTo>
                <a:lnTo>
                  <a:pt x="1648316" y="1839126"/>
                </a:lnTo>
                <a:lnTo>
                  <a:pt x="0" y="18391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3849820">
            <a:off x="14848576" y="7605376"/>
            <a:ext cx="1792971" cy="3071470"/>
          </a:xfrm>
          <a:custGeom>
            <a:avLst/>
            <a:gdLst/>
            <a:ahLst/>
            <a:cxnLst/>
            <a:rect r="r" b="b" t="t" l="l"/>
            <a:pathLst>
              <a:path h="3071470" w="1792971">
                <a:moveTo>
                  <a:pt x="0" y="0"/>
                </a:moveTo>
                <a:lnTo>
                  <a:pt x="1792970" y="0"/>
                </a:lnTo>
                <a:lnTo>
                  <a:pt x="1792970" y="3071471"/>
                </a:lnTo>
                <a:lnTo>
                  <a:pt x="0" y="307147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076645" y="-712947"/>
            <a:ext cx="2365310" cy="2890720"/>
          </a:xfrm>
          <a:custGeom>
            <a:avLst/>
            <a:gdLst/>
            <a:ahLst/>
            <a:cxnLst/>
            <a:rect r="r" b="b" t="t" l="l"/>
            <a:pathLst>
              <a:path h="2890720" w="2365310">
                <a:moveTo>
                  <a:pt x="2365310" y="2890720"/>
                </a:moveTo>
                <a:lnTo>
                  <a:pt x="0" y="2890720"/>
                </a:lnTo>
                <a:lnTo>
                  <a:pt x="0" y="0"/>
                </a:lnTo>
                <a:lnTo>
                  <a:pt x="2365310" y="0"/>
                </a:lnTo>
                <a:lnTo>
                  <a:pt x="2365310" y="289072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96826" y="7782149"/>
            <a:ext cx="2365310" cy="2890720"/>
          </a:xfrm>
          <a:custGeom>
            <a:avLst/>
            <a:gdLst/>
            <a:ahLst/>
            <a:cxnLst/>
            <a:rect r="r" b="b" t="t" l="l"/>
            <a:pathLst>
              <a:path h="2890720" w="2365310">
                <a:moveTo>
                  <a:pt x="0" y="0"/>
                </a:moveTo>
                <a:lnTo>
                  <a:pt x="2365310" y="0"/>
                </a:lnTo>
                <a:lnTo>
                  <a:pt x="2365310" y="2890720"/>
                </a:lnTo>
                <a:lnTo>
                  <a:pt x="0" y="2890720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962334" y="9664559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630400" y="1352854"/>
            <a:ext cx="7315200" cy="3604399"/>
          </a:xfrm>
          <a:custGeom>
            <a:avLst/>
            <a:gdLst/>
            <a:ahLst/>
            <a:cxnLst/>
            <a:rect r="r" b="b" t="t" l="l"/>
            <a:pathLst>
              <a:path h="3604399" w="7315200">
                <a:moveTo>
                  <a:pt x="0" y="0"/>
                </a:moveTo>
                <a:lnTo>
                  <a:pt x="7315200" y="0"/>
                </a:lnTo>
                <a:lnTo>
                  <a:pt x="7315200" y="3604399"/>
                </a:lnTo>
                <a:lnTo>
                  <a:pt x="0" y="360439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291038" y="1183710"/>
            <a:ext cx="8115300" cy="249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630"/>
              </a:lnSpc>
            </a:pPr>
            <a:r>
              <a:rPr lang="en-US" sz="9630">
                <a:solidFill>
                  <a:srgbClr val="B5838D"/>
                </a:solidFill>
                <a:latin typeface="Wedges"/>
              </a:rPr>
              <a:t>GROUP 4  MEMBERS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3401960" y="4437781"/>
            <a:ext cx="12452501" cy="4820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99"/>
              </a:lnSpc>
            </a:pPr>
            <a:r>
              <a:rPr lang="en-US" sz="4999">
                <a:solidFill>
                  <a:srgbClr val="805A62"/>
                </a:solidFill>
                <a:latin typeface="Comic Sans"/>
              </a:rPr>
              <a:t>CHANG WEN XUEN         (A23CS5012)</a:t>
            </a:r>
          </a:p>
          <a:p>
            <a:pPr algn="l">
              <a:lnSpc>
                <a:spcPts val="4999"/>
              </a:lnSpc>
            </a:pPr>
          </a:p>
          <a:p>
            <a:pPr algn="l">
              <a:lnSpc>
                <a:spcPts val="4999"/>
              </a:lnSpc>
            </a:pPr>
            <a:r>
              <a:rPr lang="en-US" sz="4999">
                <a:solidFill>
                  <a:srgbClr val="805A62"/>
                </a:solidFill>
                <a:latin typeface="Comic Sans"/>
              </a:rPr>
              <a:t>LIM CHEN XI                   (A23CS0103)</a:t>
            </a:r>
          </a:p>
          <a:p>
            <a:pPr algn="l">
              <a:lnSpc>
                <a:spcPts val="4999"/>
              </a:lnSpc>
            </a:pPr>
          </a:p>
          <a:p>
            <a:pPr algn="l">
              <a:lnSpc>
                <a:spcPts val="4999"/>
              </a:lnSpc>
            </a:pPr>
            <a:r>
              <a:rPr lang="en-US" sz="4999">
                <a:solidFill>
                  <a:srgbClr val="805A62"/>
                </a:solidFill>
                <a:latin typeface="Comic Sans"/>
              </a:rPr>
              <a:t>FOO MING KUANG          (A23CS5026)</a:t>
            </a:r>
          </a:p>
          <a:p>
            <a:pPr algn="l">
              <a:lnSpc>
                <a:spcPts val="4999"/>
              </a:lnSpc>
            </a:pPr>
          </a:p>
          <a:p>
            <a:pPr algn="l">
              <a:lnSpc>
                <a:spcPts val="4999"/>
              </a:lnSpc>
            </a:pPr>
            <a:r>
              <a:rPr lang="en-US" sz="4999">
                <a:solidFill>
                  <a:srgbClr val="805A62"/>
                </a:solidFill>
                <a:latin typeface="Comic Sans"/>
              </a:rPr>
              <a:t>KAREN VOON XIU WEN  (A23CS0229)</a:t>
            </a:r>
          </a:p>
          <a:p>
            <a:pPr algn="l">
              <a:lnSpc>
                <a:spcPts val="3318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-4355123" y="1618812"/>
            <a:ext cx="5802923" cy="4114800"/>
          </a:xfrm>
          <a:custGeom>
            <a:avLst/>
            <a:gdLst/>
            <a:ahLst/>
            <a:cxnLst/>
            <a:rect r="r" b="b" t="t" l="l"/>
            <a:pathLst>
              <a:path h="4114800" w="5802923">
                <a:moveTo>
                  <a:pt x="0" y="0"/>
                </a:moveTo>
                <a:lnTo>
                  <a:pt x="5802923" y="0"/>
                </a:lnTo>
                <a:lnTo>
                  <a:pt x="5802923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6323134" y="8156869"/>
            <a:ext cx="2436684" cy="2692468"/>
          </a:xfrm>
          <a:custGeom>
            <a:avLst/>
            <a:gdLst/>
            <a:ahLst/>
            <a:cxnLst/>
            <a:rect r="r" b="b" t="t" l="l"/>
            <a:pathLst>
              <a:path h="2692468" w="2436684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14591" y="6834162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3134" y="-425331"/>
            <a:ext cx="2478756" cy="2404393"/>
          </a:xfrm>
          <a:custGeom>
            <a:avLst/>
            <a:gdLst/>
            <a:ahLst/>
            <a:cxnLst/>
            <a:rect r="r" b="b" t="t" l="l"/>
            <a:pathLst>
              <a:path h="2404393" w="2478756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214591" y="-1246789"/>
            <a:ext cx="3669227" cy="4550979"/>
          </a:xfrm>
          <a:custGeom>
            <a:avLst/>
            <a:gdLst/>
            <a:ahLst/>
            <a:cxnLst/>
            <a:rect r="r" b="b" t="t" l="l"/>
            <a:pathLst>
              <a:path h="4550979" w="3669227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073409" y="3135912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 descr="a glowing gradient brush stroke"/>
          <p:cNvSpPr/>
          <p:nvPr/>
        </p:nvSpPr>
        <p:spPr>
          <a:xfrm flipH="false" flipV="false" rot="1509195">
            <a:off x="-5813943" y="-2972466"/>
            <a:ext cx="11627886" cy="13925612"/>
          </a:xfrm>
          <a:custGeom>
            <a:avLst/>
            <a:gdLst/>
            <a:ahLst/>
            <a:cxnLst/>
            <a:rect r="r" b="b" t="t" l="l"/>
            <a:pathLst>
              <a:path h="13925612" w="11627886">
                <a:moveTo>
                  <a:pt x="0" y="0"/>
                </a:moveTo>
                <a:lnTo>
                  <a:pt x="11627886" y="0"/>
                </a:lnTo>
                <a:lnTo>
                  <a:pt x="11627886" y="13925612"/>
                </a:lnTo>
                <a:lnTo>
                  <a:pt x="0" y="139256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0000"/>
            </a:blip>
            <a:stretch>
              <a:fillRect l="0" t="0" r="0" b="0"/>
            </a:stretch>
          </a:blipFill>
        </p:spPr>
      </p:sp>
      <p:sp>
        <p:nvSpPr>
          <p:cNvPr name="Freeform 9" id="9" descr="a glowing gradient brush stroke "/>
          <p:cNvSpPr/>
          <p:nvPr/>
        </p:nvSpPr>
        <p:spPr>
          <a:xfrm flipH="false" flipV="false" rot="0">
            <a:off x="10395014" y="1208919"/>
            <a:ext cx="15350424" cy="15350424"/>
          </a:xfrm>
          <a:custGeom>
            <a:avLst/>
            <a:gdLst/>
            <a:ahLst/>
            <a:cxnLst/>
            <a:rect r="r" b="b" t="t" l="l"/>
            <a:pathLst>
              <a:path h="15350424" w="15350424">
                <a:moveTo>
                  <a:pt x="0" y="0"/>
                </a:moveTo>
                <a:lnTo>
                  <a:pt x="15350424" y="0"/>
                </a:lnTo>
                <a:lnTo>
                  <a:pt x="15350424" y="15350424"/>
                </a:lnTo>
                <a:lnTo>
                  <a:pt x="0" y="1535042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7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 descr="a glowing gradient brush stroke"/>
          <p:cNvSpPr/>
          <p:nvPr/>
        </p:nvSpPr>
        <p:spPr>
          <a:xfrm flipH="false" flipV="false" rot="0">
            <a:off x="9485078" y="-6461455"/>
            <a:ext cx="13938055" cy="13938055"/>
          </a:xfrm>
          <a:custGeom>
            <a:avLst/>
            <a:gdLst/>
            <a:ahLst/>
            <a:cxnLst/>
            <a:rect r="r" b="b" t="t" l="l"/>
            <a:pathLst>
              <a:path h="13938055" w="13938055">
                <a:moveTo>
                  <a:pt x="0" y="0"/>
                </a:moveTo>
                <a:lnTo>
                  <a:pt x="13938055" y="0"/>
                </a:lnTo>
                <a:lnTo>
                  <a:pt x="13938055" y="13938054"/>
                </a:lnTo>
                <a:lnTo>
                  <a:pt x="0" y="1393805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 descr="a colorful glowing gradient brush stroke"/>
          <p:cNvSpPr/>
          <p:nvPr/>
        </p:nvSpPr>
        <p:spPr>
          <a:xfrm flipH="false" flipV="false" rot="1265746">
            <a:off x="-5121185" y="2831654"/>
            <a:ext cx="17658977" cy="14436213"/>
          </a:xfrm>
          <a:custGeom>
            <a:avLst/>
            <a:gdLst/>
            <a:ahLst/>
            <a:cxnLst/>
            <a:rect r="r" b="b" t="t" l="l"/>
            <a:pathLst>
              <a:path h="14436213" w="17658977">
                <a:moveTo>
                  <a:pt x="0" y="0"/>
                </a:moveTo>
                <a:lnTo>
                  <a:pt x="17658977" y="0"/>
                </a:lnTo>
                <a:lnTo>
                  <a:pt x="17658977" y="14436214"/>
                </a:lnTo>
                <a:lnTo>
                  <a:pt x="0" y="14436214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75000"/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3197974" y="1733841"/>
            <a:ext cx="12574208" cy="5116563"/>
            <a:chOff x="0" y="0"/>
            <a:chExt cx="6341401" cy="2580375"/>
          </a:xfrm>
        </p:grpSpPr>
        <p:sp>
          <p:nvSpPr>
            <p:cNvPr name="Freeform 13" id="13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6341401" cy="2580376"/>
            </a:xfrm>
            <a:custGeom>
              <a:avLst/>
              <a:gdLst/>
              <a:ahLst/>
              <a:cxnLst/>
              <a:rect r="r" b="b" t="t" l="l"/>
              <a:pathLst>
                <a:path h="2580376" w="6341401">
                  <a:moveTo>
                    <a:pt x="6216941" y="2580375"/>
                  </a:moveTo>
                  <a:lnTo>
                    <a:pt x="124460" y="2580375"/>
                  </a:lnTo>
                  <a:cubicBezTo>
                    <a:pt x="55880" y="2580375"/>
                    <a:pt x="0" y="2524496"/>
                    <a:pt x="0" y="2455915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6216941" y="0"/>
                  </a:lnTo>
                  <a:cubicBezTo>
                    <a:pt x="6285521" y="0"/>
                    <a:pt x="6341401" y="55880"/>
                    <a:pt x="6341401" y="124460"/>
                  </a:cubicBezTo>
                  <a:lnTo>
                    <a:pt x="6341401" y="2455916"/>
                  </a:lnTo>
                  <a:cubicBezTo>
                    <a:pt x="6341401" y="2524496"/>
                    <a:pt x="6285521" y="2580376"/>
                    <a:pt x="6216941" y="2580376"/>
                  </a:cubicBez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</p:grpSp>
      <p:sp>
        <p:nvSpPr>
          <p:cNvPr name="Freeform 14" id="14"/>
          <p:cNvSpPr/>
          <p:nvPr/>
        </p:nvSpPr>
        <p:spPr>
          <a:xfrm flipH="false" flipV="false" rot="0">
            <a:off x="3662035" y="2184207"/>
            <a:ext cx="11567662" cy="4090367"/>
          </a:xfrm>
          <a:custGeom>
            <a:avLst/>
            <a:gdLst/>
            <a:ahLst/>
            <a:cxnLst/>
            <a:rect r="r" b="b" t="t" l="l"/>
            <a:pathLst>
              <a:path h="4090367" w="11567662">
                <a:moveTo>
                  <a:pt x="0" y="0"/>
                </a:moveTo>
                <a:lnTo>
                  <a:pt x="11567663" y="0"/>
                </a:lnTo>
                <a:lnTo>
                  <a:pt x="11567663" y="4090367"/>
                </a:lnTo>
                <a:lnTo>
                  <a:pt x="0" y="40903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4982644" y="981075"/>
            <a:ext cx="9004869" cy="5210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2"/>
              </a:lnSpc>
            </a:pPr>
            <a:r>
              <a:rPr lang="en-US" sz="3150" spc="472">
                <a:solidFill>
                  <a:srgbClr val="000000"/>
                </a:solidFill>
                <a:latin typeface="Montserrat Classic Bold"/>
              </a:rPr>
              <a:t>CALCULATING TEST STATISTICS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028700" y="7247999"/>
            <a:ext cx="16230600" cy="2801762"/>
            <a:chOff x="0" y="0"/>
            <a:chExt cx="9965232" cy="1720220"/>
          </a:xfrm>
        </p:grpSpPr>
        <p:sp>
          <p:nvSpPr>
            <p:cNvPr name="Freeform 17" id="17">
              <a:extLs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flipH="false" flipV="false" rot="0">
              <a:off x="0" y="0"/>
              <a:ext cx="9965232" cy="1720220"/>
            </a:xfrm>
            <a:custGeom>
              <a:avLst/>
              <a:gdLst/>
              <a:ahLst/>
              <a:cxnLst/>
              <a:rect r="r" b="b" t="t" l="l"/>
              <a:pathLst>
                <a:path h="1720220" w="9965232">
                  <a:moveTo>
                    <a:pt x="9840771" y="1720220"/>
                  </a:moveTo>
                  <a:lnTo>
                    <a:pt x="124460" y="1720220"/>
                  </a:lnTo>
                  <a:cubicBezTo>
                    <a:pt x="55880" y="1720220"/>
                    <a:pt x="0" y="1664340"/>
                    <a:pt x="0" y="1595760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9840771" y="0"/>
                  </a:lnTo>
                  <a:cubicBezTo>
                    <a:pt x="9909352" y="0"/>
                    <a:pt x="9965232" y="55880"/>
                    <a:pt x="9965232" y="124460"/>
                  </a:cubicBezTo>
                  <a:lnTo>
                    <a:pt x="9965232" y="1595760"/>
                  </a:lnTo>
                  <a:cubicBezTo>
                    <a:pt x="9965232" y="1664340"/>
                    <a:pt x="9909352" y="1720220"/>
                    <a:pt x="9840771" y="1720220"/>
                  </a:cubicBezTo>
                  <a:close/>
                </a:path>
              </a:pathLst>
            </a:custGeom>
            <a:solidFill>
              <a:srgbClr val="FFFFFF">
                <a:alpha val="35686"/>
              </a:srgbClr>
            </a:solid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3143648" y="7209899"/>
            <a:ext cx="12604437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TT Commons Pro Bold"/>
                <a:ea typeface="TT Commons Pro Bold"/>
              </a:rPr>
              <a:t>Since 𝜒² = 68.156 &gt; 5.991, we reject the null hypothesis.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37061" y="7895699"/>
            <a:ext cx="16222239" cy="198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T Commons Pro"/>
              </a:rPr>
              <a:t>There is sufficient evidence to conclude that there is an association between a country's development status and its Hepatitis B immunization coverage.</a:t>
            </a:r>
          </a:p>
          <a:p>
            <a:pPr algn="l" marL="647700" indent="-323850" lvl="1">
              <a:lnSpc>
                <a:spcPts val="3900"/>
              </a:lnSpc>
              <a:buFont typeface="Arial"/>
              <a:buChar char="•"/>
            </a:pPr>
            <a:r>
              <a:rPr lang="en-US" sz="3000">
                <a:solidFill>
                  <a:srgbClr val="000000"/>
                </a:solidFill>
                <a:latin typeface="TT Commons Pro"/>
              </a:rPr>
              <a:t>Implications: Hepatitis B immunization coverage varies significantly between developing and developed countries.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14591" y="-653351"/>
            <a:ext cx="3335222" cy="3026714"/>
          </a:xfrm>
          <a:custGeom>
            <a:avLst/>
            <a:gdLst/>
            <a:ahLst/>
            <a:cxnLst/>
            <a:rect r="r" b="b" t="t" l="l"/>
            <a:pathLst>
              <a:path h="3026714" w="3335222">
                <a:moveTo>
                  <a:pt x="0" y="0"/>
                </a:moveTo>
                <a:lnTo>
                  <a:pt x="3335222" y="0"/>
                </a:lnTo>
                <a:lnTo>
                  <a:pt x="3335222" y="3026714"/>
                </a:lnTo>
                <a:lnTo>
                  <a:pt x="0" y="30267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7434" y="-1093686"/>
            <a:ext cx="2669512" cy="2469299"/>
          </a:xfrm>
          <a:custGeom>
            <a:avLst/>
            <a:gdLst/>
            <a:ahLst/>
            <a:cxnLst/>
            <a:rect r="r" b="b" t="t" l="l"/>
            <a:pathLst>
              <a:path h="2469299" w="2669512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3134" y="8156869"/>
            <a:ext cx="2436684" cy="2692468"/>
          </a:xfrm>
          <a:custGeom>
            <a:avLst/>
            <a:gdLst/>
            <a:ahLst/>
            <a:cxnLst/>
            <a:rect r="r" b="b" t="t" l="l"/>
            <a:pathLst>
              <a:path h="2692468" w="2436684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523674">
            <a:off x="8574628" y="8547243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1"/>
                </a:lnTo>
                <a:lnTo>
                  <a:pt x="0" y="38225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748651" y="8858795"/>
            <a:ext cx="2268425" cy="1990543"/>
          </a:xfrm>
          <a:custGeom>
            <a:avLst/>
            <a:gdLst/>
            <a:ahLst/>
            <a:cxnLst/>
            <a:rect r="r" b="b" t="t" l="l"/>
            <a:pathLst>
              <a:path h="1990543" w="2268425">
                <a:moveTo>
                  <a:pt x="0" y="0"/>
                </a:moveTo>
                <a:lnTo>
                  <a:pt x="2268425" y="0"/>
                </a:lnTo>
                <a:lnTo>
                  <a:pt x="2268425" y="1990543"/>
                </a:lnTo>
                <a:lnTo>
                  <a:pt x="0" y="199054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2829396">
            <a:off x="16595204" y="61939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14591" y="3572091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36567" y="4592514"/>
            <a:ext cx="3102866" cy="3118458"/>
          </a:xfrm>
          <a:custGeom>
            <a:avLst/>
            <a:gdLst/>
            <a:ahLst/>
            <a:cxnLst/>
            <a:rect r="r" b="b" t="t" l="l"/>
            <a:pathLst>
              <a:path h="3118458" w="3102866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10726236">
            <a:off x="13288786" y="-648443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0" y="0"/>
                </a:lnTo>
                <a:lnTo>
                  <a:pt x="4156830" y="1979691"/>
                </a:lnTo>
                <a:lnTo>
                  <a:pt x="0" y="197969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789271" y="-1202197"/>
            <a:ext cx="2478756" cy="2404393"/>
          </a:xfrm>
          <a:custGeom>
            <a:avLst/>
            <a:gdLst/>
            <a:ahLst/>
            <a:cxnLst/>
            <a:rect r="r" b="b" t="t" l="l"/>
            <a:pathLst>
              <a:path h="2404393" w="2478756">
                <a:moveTo>
                  <a:pt x="0" y="0"/>
                </a:moveTo>
                <a:lnTo>
                  <a:pt x="2478756" y="0"/>
                </a:lnTo>
                <a:lnTo>
                  <a:pt x="2478756" y="2404394"/>
                </a:lnTo>
                <a:lnTo>
                  <a:pt x="0" y="240439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778935" y="8261739"/>
            <a:ext cx="3287385" cy="3184654"/>
          </a:xfrm>
          <a:custGeom>
            <a:avLst/>
            <a:gdLst/>
            <a:ahLst/>
            <a:cxnLst/>
            <a:rect r="r" b="b" t="t" l="l"/>
            <a:pathLst>
              <a:path h="3184654" w="3287385">
                <a:moveTo>
                  <a:pt x="0" y="0"/>
                </a:moveTo>
                <a:lnTo>
                  <a:pt x="3287384" y="0"/>
                </a:lnTo>
                <a:lnTo>
                  <a:pt x="3287384" y="3184654"/>
                </a:lnTo>
                <a:lnTo>
                  <a:pt x="0" y="318465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083439" y="9151851"/>
            <a:ext cx="4283445" cy="2039991"/>
          </a:xfrm>
          <a:custGeom>
            <a:avLst/>
            <a:gdLst/>
            <a:ahLst/>
            <a:cxnLst/>
            <a:rect r="r" b="b" t="t" l="l"/>
            <a:pathLst>
              <a:path h="2039991" w="4283445">
                <a:moveTo>
                  <a:pt x="0" y="0"/>
                </a:moveTo>
                <a:lnTo>
                  <a:pt x="4283444" y="0"/>
                </a:lnTo>
                <a:lnTo>
                  <a:pt x="4283444" y="2039990"/>
                </a:lnTo>
                <a:lnTo>
                  <a:pt x="0" y="203999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8754662">
            <a:off x="5893358" y="-2053103"/>
            <a:ext cx="4176376" cy="3664770"/>
          </a:xfrm>
          <a:custGeom>
            <a:avLst/>
            <a:gdLst/>
            <a:ahLst/>
            <a:cxnLst/>
            <a:rect r="r" b="b" t="t" l="l"/>
            <a:pathLst>
              <a:path h="3664770" w="4176376">
                <a:moveTo>
                  <a:pt x="0" y="0"/>
                </a:moveTo>
                <a:lnTo>
                  <a:pt x="4176376" y="0"/>
                </a:lnTo>
                <a:lnTo>
                  <a:pt x="4176376" y="3664769"/>
                </a:lnTo>
                <a:lnTo>
                  <a:pt x="0" y="36647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3931403" y="3588870"/>
            <a:ext cx="10425193" cy="43475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6396"/>
              </a:lnSpc>
            </a:pPr>
            <a:r>
              <a:rPr lang="en-US" sz="19065">
                <a:solidFill>
                  <a:srgbClr val="404040"/>
                </a:solidFill>
                <a:latin typeface="Hibernate"/>
              </a:rPr>
              <a:t>THANK YOU VERY MUCH!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454636" y="3267412"/>
            <a:ext cx="13515139" cy="6240420"/>
            <a:chOff x="0" y="0"/>
            <a:chExt cx="3559543" cy="164356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559543" cy="1643568"/>
            </a:xfrm>
            <a:custGeom>
              <a:avLst/>
              <a:gdLst/>
              <a:ahLst/>
              <a:cxnLst/>
              <a:rect r="r" b="b" t="t" l="l"/>
              <a:pathLst>
                <a:path h="1643568" w="3559543">
                  <a:moveTo>
                    <a:pt x="29214" y="0"/>
                  </a:moveTo>
                  <a:lnTo>
                    <a:pt x="3530328" y="0"/>
                  </a:lnTo>
                  <a:cubicBezTo>
                    <a:pt x="3546463" y="0"/>
                    <a:pt x="3559543" y="13080"/>
                    <a:pt x="3559543" y="29214"/>
                  </a:cubicBezTo>
                  <a:lnTo>
                    <a:pt x="3559543" y="1614353"/>
                  </a:lnTo>
                  <a:cubicBezTo>
                    <a:pt x="3559543" y="1630488"/>
                    <a:pt x="3546463" y="1643568"/>
                    <a:pt x="3530328" y="1643568"/>
                  </a:cubicBezTo>
                  <a:lnTo>
                    <a:pt x="29214" y="1643568"/>
                  </a:lnTo>
                  <a:cubicBezTo>
                    <a:pt x="21466" y="1643568"/>
                    <a:pt x="14036" y="1640490"/>
                    <a:pt x="8557" y="1635011"/>
                  </a:cubicBezTo>
                  <a:cubicBezTo>
                    <a:pt x="3078" y="1629532"/>
                    <a:pt x="0" y="1622101"/>
                    <a:pt x="0" y="1614353"/>
                  </a:cubicBezTo>
                  <a:lnTo>
                    <a:pt x="0" y="29214"/>
                  </a:lnTo>
                  <a:cubicBezTo>
                    <a:pt x="0" y="21466"/>
                    <a:pt x="3078" y="14036"/>
                    <a:pt x="8557" y="8557"/>
                  </a:cubicBezTo>
                  <a:cubicBezTo>
                    <a:pt x="14036" y="3078"/>
                    <a:pt x="21466" y="0"/>
                    <a:pt x="29214" y="0"/>
                  </a:cubicBezTo>
                  <a:close/>
                </a:path>
              </a:pathLst>
            </a:custGeom>
            <a:solidFill>
              <a:srgbClr val="B8CDD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9525"/>
              <a:ext cx="3559543" cy="16340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98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6323134" y="8156869"/>
            <a:ext cx="2436684" cy="2692468"/>
          </a:xfrm>
          <a:custGeom>
            <a:avLst/>
            <a:gdLst/>
            <a:ahLst/>
            <a:cxnLst/>
            <a:rect r="r" b="b" t="t" l="l"/>
            <a:pathLst>
              <a:path h="2692468" w="2436684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214591" y="6834162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323134" y="-425331"/>
            <a:ext cx="2478756" cy="2404393"/>
          </a:xfrm>
          <a:custGeom>
            <a:avLst/>
            <a:gdLst/>
            <a:ahLst/>
            <a:cxnLst/>
            <a:rect r="r" b="b" t="t" l="l"/>
            <a:pathLst>
              <a:path h="2404393" w="2478756">
                <a:moveTo>
                  <a:pt x="0" y="0"/>
                </a:moveTo>
                <a:lnTo>
                  <a:pt x="2478756" y="0"/>
                </a:lnTo>
                <a:lnTo>
                  <a:pt x="2478756" y="2404393"/>
                </a:lnTo>
                <a:lnTo>
                  <a:pt x="0" y="240439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1214591" y="-1246789"/>
            <a:ext cx="3669227" cy="4550979"/>
          </a:xfrm>
          <a:custGeom>
            <a:avLst/>
            <a:gdLst/>
            <a:ahLst/>
            <a:cxnLst/>
            <a:rect r="r" b="b" t="t" l="l"/>
            <a:pathLst>
              <a:path h="4550979" w="3669227">
                <a:moveTo>
                  <a:pt x="0" y="0"/>
                </a:moveTo>
                <a:lnTo>
                  <a:pt x="3669227" y="0"/>
                </a:lnTo>
                <a:lnTo>
                  <a:pt x="3669227" y="4550978"/>
                </a:lnTo>
                <a:lnTo>
                  <a:pt x="0" y="455097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111824" y="1418113"/>
            <a:ext cx="7990345" cy="228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340"/>
              </a:lnSpc>
              <a:spcBef>
                <a:spcPct val="0"/>
              </a:spcBef>
            </a:pPr>
            <a:r>
              <a:rPr lang="en-US" sz="14000">
                <a:solidFill>
                  <a:srgbClr val="404040"/>
                </a:solidFill>
                <a:latin typeface="Hibernate"/>
              </a:rPr>
              <a:t>INTRODUCTION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30806" y="3397895"/>
            <a:ext cx="13188865" cy="63741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19"/>
              </a:lnSpc>
            </a:pPr>
            <a:r>
              <a:rPr lang="en-US" sz="3299">
                <a:solidFill>
                  <a:srgbClr val="404040"/>
                </a:solidFill>
                <a:latin typeface="Montserrat Medium"/>
              </a:rPr>
              <a:t>The primary objective of this study is to identify and analyze the key determinants of life expectancy using a dataset from the World Health Organization (WHO) and supplementary economic data from the United Nations. By integrating various health, economic, social, and immunization-related factors, we aim to develop a predictive model that can help countries understand and improve their life expectancy rates. This comprehensive approach allows for a deeper insight into how different variables interact and contribute to life expectancy across diverse global contexts.</a:t>
            </a:r>
          </a:p>
          <a:p>
            <a:pPr algn="ctr">
              <a:lnSpc>
                <a:spcPts val="4619"/>
              </a:lnSpc>
              <a:spcBef>
                <a:spcPct val="0"/>
              </a:spcBef>
            </a:pP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7073409" y="3135912"/>
            <a:ext cx="2429181" cy="4015176"/>
          </a:xfrm>
          <a:custGeom>
            <a:avLst/>
            <a:gdLst/>
            <a:ahLst/>
            <a:cxnLst/>
            <a:rect r="r" b="b" t="t" l="l"/>
            <a:pathLst>
              <a:path h="4015176" w="2429181">
                <a:moveTo>
                  <a:pt x="0" y="0"/>
                </a:moveTo>
                <a:lnTo>
                  <a:pt x="2429182" y="0"/>
                </a:lnTo>
                <a:lnTo>
                  <a:pt x="2429182" y="4015176"/>
                </a:lnTo>
                <a:lnTo>
                  <a:pt x="0" y="401517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381179" y="-618983"/>
            <a:ext cx="3631257" cy="3295366"/>
          </a:xfrm>
          <a:custGeom>
            <a:avLst/>
            <a:gdLst/>
            <a:ahLst/>
            <a:cxnLst/>
            <a:rect r="r" b="b" t="t" l="l"/>
            <a:pathLst>
              <a:path h="3295366" w="3631257">
                <a:moveTo>
                  <a:pt x="0" y="0"/>
                </a:moveTo>
                <a:lnTo>
                  <a:pt x="3631257" y="0"/>
                </a:lnTo>
                <a:lnTo>
                  <a:pt x="3631257" y="3295366"/>
                </a:lnTo>
                <a:lnTo>
                  <a:pt x="0" y="32953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777434" y="-1093686"/>
            <a:ext cx="2669512" cy="2469299"/>
          </a:xfrm>
          <a:custGeom>
            <a:avLst/>
            <a:gdLst/>
            <a:ahLst/>
            <a:cxnLst/>
            <a:rect r="r" b="b" t="t" l="l"/>
            <a:pathLst>
              <a:path h="2469299" w="2669512">
                <a:moveTo>
                  <a:pt x="0" y="0"/>
                </a:moveTo>
                <a:lnTo>
                  <a:pt x="2669513" y="0"/>
                </a:lnTo>
                <a:lnTo>
                  <a:pt x="2669513" y="2469299"/>
                </a:lnTo>
                <a:lnTo>
                  <a:pt x="0" y="24692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323134" y="8156869"/>
            <a:ext cx="2436684" cy="2692468"/>
          </a:xfrm>
          <a:custGeom>
            <a:avLst/>
            <a:gdLst/>
            <a:ahLst/>
            <a:cxnLst/>
            <a:rect r="r" b="b" t="t" l="l"/>
            <a:pathLst>
              <a:path h="2692468" w="2436684">
                <a:moveTo>
                  <a:pt x="0" y="0"/>
                </a:moveTo>
                <a:lnTo>
                  <a:pt x="2436684" y="0"/>
                </a:lnTo>
                <a:lnTo>
                  <a:pt x="2436684" y="2692469"/>
                </a:lnTo>
                <a:lnTo>
                  <a:pt x="0" y="269246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523674">
            <a:off x="-768549" y="8375750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9" y="0"/>
                </a:lnTo>
                <a:lnTo>
                  <a:pt x="3966279" y="3822500"/>
                </a:lnTo>
                <a:lnTo>
                  <a:pt x="0" y="382250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2829396">
            <a:off x="16595204" y="61939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381179" y="4022716"/>
            <a:ext cx="2762357" cy="4565879"/>
          </a:xfrm>
          <a:custGeom>
            <a:avLst/>
            <a:gdLst/>
            <a:ahLst/>
            <a:cxnLst/>
            <a:rect r="r" b="b" t="t" l="l"/>
            <a:pathLst>
              <a:path h="4565879" w="2762357">
                <a:moveTo>
                  <a:pt x="0" y="0"/>
                </a:moveTo>
                <a:lnTo>
                  <a:pt x="2762358" y="0"/>
                </a:lnTo>
                <a:lnTo>
                  <a:pt x="2762358" y="4565880"/>
                </a:lnTo>
                <a:lnTo>
                  <a:pt x="0" y="456588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736567" y="4592514"/>
            <a:ext cx="3102866" cy="3118458"/>
          </a:xfrm>
          <a:custGeom>
            <a:avLst/>
            <a:gdLst/>
            <a:ahLst/>
            <a:cxnLst/>
            <a:rect r="r" b="b" t="t" l="l"/>
            <a:pathLst>
              <a:path h="3118458" w="3102866">
                <a:moveTo>
                  <a:pt x="0" y="0"/>
                </a:moveTo>
                <a:lnTo>
                  <a:pt x="3102866" y="0"/>
                </a:lnTo>
                <a:lnTo>
                  <a:pt x="3102866" y="3118458"/>
                </a:lnTo>
                <a:lnTo>
                  <a:pt x="0" y="311845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726236">
            <a:off x="13288786" y="-648443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0" y="0"/>
                </a:lnTo>
                <a:lnTo>
                  <a:pt x="4156830" y="1979691"/>
                </a:lnTo>
                <a:lnTo>
                  <a:pt x="0" y="197969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81179" y="2404540"/>
            <a:ext cx="14941955" cy="7262925"/>
          </a:xfrm>
          <a:custGeom>
            <a:avLst/>
            <a:gdLst/>
            <a:ahLst/>
            <a:cxnLst/>
            <a:rect r="r" b="b" t="t" l="l"/>
            <a:pathLst>
              <a:path h="7262925" w="14941955">
                <a:moveTo>
                  <a:pt x="0" y="0"/>
                </a:moveTo>
                <a:lnTo>
                  <a:pt x="14941955" y="0"/>
                </a:lnTo>
                <a:lnTo>
                  <a:pt x="14941955" y="7262925"/>
                </a:lnTo>
                <a:lnTo>
                  <a:pt x="0" y="726292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842551" y="307022"/>
            <a:ext cx="13990978" cy="2280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8340"/>
              </a:lnSpc>
              <a:spcBef>
                <a:spcPct val="0"/>
              </a:spcBef>
            </a:pPr>
            <a:r>
              <a:rPr lang="en-US" sz="14000">
                <a:solidFill>
                  <a:srgbClr val="404040"/>
                </a:solidFill>
                <a:latin typeface="Hibernate"/>
              </a:rPr>
              <a:t>DATA DESCRIPTION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88936" y="2055254"/>
            <a:ext cx="12910128" cy="8065103"/>
          </a:xfrm>
          <a:custGeom>
            <a:avLst/>
            <a:gdLst/>
            <a:ahLst/>
            <a:cxnLst/>
            <a:rect r="r" b="b" t="t" l="l"/>
            <a:pathLst>
              <a:path h="8065103" w="12910128">
                <a:moveTo>
                  <a:pt x="0" y="0"/>
                </a:moveTo>
                <a:lnTo>
                  <a:pt x="12910128" y="0"/>
                </a:lnTo>
                <a:lnTo>
                  <a:pt x="12910128" y="8065102"/>
                </a:lnTo>
                <a:lnTo>
                  <a:pt x="0" y="80651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148511" y="228459"/>
            <a:ext cx="13990978" cy="22374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7947"/>
              </a:lnSpc>
              <a:spcBef>
                <a:spcPct val="0"/>
              </a:spcBef>
            </a:pPr>
            <a:r>
              <a:rPr lang="en-US" sz="13700">
                <a:solidFill>
                  <a:srgbClr val="404040"/>
                </a:solidFill>
                <a:latin typeface="Hibernate"/>
              </a:rPr>
              <a:t>STATISTICAL TEST ANALYSIS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-2829396">
            <a:off x="16554883" y="1743990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726236">
            <a:off x="14061074" y="-608986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0" y="0"/>
                </a:lnTo>
                <a:lnTo>
                  <a:pt x="4156830" y="1979690"/>
                </a:lnTo>
                <a:lnTo>
                  <a:pt x="0" y="19796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2523674">
            <a:off x="-1983139" y="8375750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0"/>
                </a:lnTo>
                <a:lnTo>
                  <a:pt x="0" y="38225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381179" y="4022716"/>
            <a:ext cx="2762357" cy="4565879"/>
          </a:xfrm>
          <a:custGeom>
            <a:avLst/>
            <a:gdLst/>
            <a:ahLst/>
            <a:cxnLst/>
            <a:rect r="r" b="b" t="t" l="l"/>
            <a:pathLst>
              <a:path h="4565879" w="2762357">
                <a:moveTo>
                  <a:pt x="0" y="0"/>
                </a:moveTo>
                <a:lnTo>
                  <a:pt x="2762358" y="0"/>
                </a:lnTo>
                <a:lnTo>
                  <a:pt x="2762358" y="4565880"/>
                </a:lnTo>
                <a:lnTo>
                  <a:pt x="0" y="4565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72000"/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29396">
            <a:off x="16554883" y="1743990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26236">
            <a:off x="14061074" y="-608986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0" y="0"/>
                </a:lnTo>
                <a:lnTo>
                  <a:pt x="4156830" y="1979690"/>
                </a:lnTo>
                <a:lnTo>
                  <a:pt x="0" y="1979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23674">
            <a:off x="-1983139" y="8375750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0"/>
                </a:lnTo>
                <a:lnTo>
                  <a:pt x="0" y="3822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81179" y="4022716"/>
            <a:ext cx="2762357" cy="4565879"/>
          </a:xfrm>
          <a:custGeom>
            <a:avLst/>
            <a:gdLst/>
            <a:ahLst/>
            <a:cxnLst/>
            <a:rect r="r" b="b" t="t" l="l"/>
            <a:pathLst>
              <a:path h="4565879" w="2762357">
                <a:moveTo>
                  <a:pt x="0" y="0"/>
                </a:moveTo>
                <a:lnTo>
                  <a:pt x="2762358" y="0"/>
                </a:lnTo>
                <a:lnTo>
                  <a:pt x="2762358" y="4565880"/>
                </a:lnTo>
                <a:lnTo>
                  <a:pt x="0" y="4565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501364" y="2032914"/>
            <a:ext cx="9084023" cy="2667640"/>
            <a:chOff x="0" y="0"/>
            <a:chExt cx="2392500" cy="7025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92500" cy="702588"/>
            </a:xfrm>
            <a:custGeom>
              <a:avLst/>
              <a:gdLst/>
              <a:ahLst/>
              <a:cxnLst/>
              <a:rect r="r" b="b" t="t" l="l"/>
              <a:pathLst>
                <a:path h="702588" w="2392500">
                  <a:moveTo>
                    <a:pt x="0" y="0"/>
                  </a:moveTo>
                  <a:lnTo>
                    <a:pt x="2392500" y="0"/>
                  </a:lnTo>
                  <a:lnTo>
                    <a:pt x="2392500" y="702588"/>
                  </a:lnTo>
                  <a:lnTo>
                    <a:pt x="0" y="702588"/>
                  </a:lnTo>
                  <a:close/>
                </a:path>
              </a:pathLst>
            </a:custGeom>
            <a:solidFill>
              <a:srgbClr val="B5838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392500" cy="769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FFFFFF"/>
                  </a:solidFill>
                  <a:latin typeface="Times New Roman Bold"/>
                </a:rPr>
                <a:t>To determine whether the average life expectancy in the dataset is significantly different from a global benchmark.</a:t>
              </a:r>
            </a:p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701885" y="1823684"/>
            <a:ext cx="4201993" cy="2876870"/>
            <a:chOff x="0" y="0"/>
            <a:chExt cx="1106698" cy="757694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106698" cy="757694"/>
            </a:xfrm>
            <a:custGeom>
              <a:avLst/>
              <a:gdLst/>
              <a:ahLst/>
              <a:cxnLst/>
              <a:rect r="r" b="b" t="t" l="l"/>
              <a:pathLst>
                <a:path h="757694" w="1106698">
                  <a:moveTo>
                    <a:pt x="93964" y="0"/>
                  </a:moveTo>
                  <a:lnTo>
                    <a:pt x="1012733" y="0"/>
                  </a:lnTo>
                  <a:cubicBezTo>
                    <a:pt x="1037654" y="0"/>
                    <a:pt x="1061554" y="9900"/>
                    <a:pt x="1079176" y="27522"/>
                  </a:cubicBezTo>
                  <a:cubicBezTo>
                    <a:pt x="1096798" y="45143"/>
                    <a:pt x="1106698" y="69044"/>
                    <a:pt x="1106698" y="93964"/>
                  </a:cubicBezTo>
                  <a:lnTo>
                    <a:pt x="1106698" y="663730"/>
                  </a:lnTo>
                  <a:cubicBezTo>
                    <a:pt x="1106698" y="688651"/>
                    <a:pt x="1096798" y="712551"/>
                    <a:pt x="1079176" y="730173"/>
                  </a:cubicBezTo>
                  <a:cubicBezTo>
                    <a:pt x="1061554" y="747794"/>
                    <a:pt x="1037654" y="757694"/>
                    <a:pt x="1012733" y="757694"/>
                  </a:cubicBezTo>
                  <a:lnTo>
                    <a:pt x="93964" y="757694"/>
                  </a:lnTo>
                  <a:cubicBezTo>
                    <a:pt x="69044" y="757694"/>
                    <a:pt x="45143" y="747794"/>
                    <a:pt x="27522" y="730173"/>
                  </a:cubicBezTo>
                  <a:cubicBezTo>
                    <a:pt x="9900" y="712551"/>
                    <a:pt x="0" y="688651"/>
                    <a:pt x="0" y="663730"/>
                  </a:cubicBezTo>
                  <a:lnTo>
                    <a:pt x="0" y="93964"/>
                  </a:lnTo>
                  <a:cubicBezTo>
                    <a:pt x="0" y="69044"/>
                    <a:pt x="9900" y="45143"/>
                    <a:pt x="27522" y="27522"/>
                  </a:cubicBezTo>
                  <a:cubicBezTo>
                    <a:pt x="45143" y="9900"/>
                    <a:pt x="69044" y="0"/>
                    <a:pt x="93964" y="0"/>
                  </a:cubicBezTo>
                  <a:close/>
                </a:path>
              </a:pathLst>
            </a:custGeom>
            <a:solidFill>
              <a:srgbClr val="D1E2F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106698" cy="8243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59"/>
                </a:lnSpc>
              </a:pPr>
              <a:r>
                <a:rPr lang="en-US" sz="3299">
                  <a:solidFill>
                    <a:srgbClr val="000000"/>
                  </a:solidFill>
                  <a:latin typeface="Times New Roman"/>
                </a:rPr>
                <a:t>Hypothesis statement:</a:t>
              </a:r>
            </a:p>
            <a:p>
              <a:pPr algn="ctr">
                <a:lnSpc>
                  <a:spcPts val="3959"/>
                </a:lnSpc>
              </a:pPr>
              <a:r>
                <a:rPr lang="en-US" sz="3299">
                  <a:solidFill>
                    <a:srgbClr val="000000"/>
                  </a:solidFill>
                  <a:latin typeface="Times New Roman"/>
                </a:rPr>
                <a:t>H₀</a:t>
              </a:r>
              <a:r>
                <a:rPr lang="en-US" sz="3299">
                  <a:solidFill>
                    <a:srgbClr val="000000"/>
                  </a:solidFill>
                  <a:latin typeface="Times New Roman"/>
                </a:rPr>
                <a:t>: μ= 70</a:t>
              </a:r>
            </a:p>
            <a:p>
              <a:pPr algn="ctr">
                <a:lnSpc>
                  <a:spcPts val="3959"/>
                </a:lnSpc>
              </a:pPr>
              <a:r>
                <a:rPr lang="en-US" sz="3299">
                  <a:solidFill>
                    <a:srgbClr val="000000"/>
                  </a:solidFill>
                  <a:latin typeface="Times New Roman"/>
                </a:rPr>
                <a:t>H₁</a:t>
              </a:r>
              <a:r>
                <a:rPr lang="en-US" sz="3299">
                  <a:solidFill>
                    <a:srgbClr val="000000"/>
                  </a:solidFill>
                  <a:latin typeface="Times New Roman"/>
                </a:rPr>
                <a:t>: μ ≠ 70</a:t>
              </a:r>
            </a:p>
            <a:p>
              <a:pPr algn="ctr">
                <a:lnSpc>
                  <a:spcPts val="39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878794" y="6480850"/>
            <a:ext cx="3830340" cy="2777450"/>
          </a:xfrm>
          <a:custGeom>
            <a:avLst/>
            <a:gdLst/>
            <a:ahLst/>
            <a:cxnLst/>
            <a:rect r="r" b="b" t="t" l="l"/>
            <a:pathLst>
              <a:path h="2777450" w="3830340">
                <a:moveTo>
                  <a:pt x="0" y="0"/>
                </a:moveTo>
                <a:lnTo>
                  <a:pt x="3830340" y="0"/>
                </a:lnTo>
                <a:lnTo>
                  <a:pt x="3830340" y="2777450"/>
                </a:lnTo>
                <a:lnTo>
                  <a:pt x="0" y="277745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9412356" y="6480850"/>
            <a:ext cx="4390525" cy="3086100"/>
            <a:chOff x="0" y="0"/>
            <a:chExt cx="1156352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156352" cy="812800"/>
            </a:xfrm>
            <a:custGeom>
              <a:avLst/>
              <a:gdLst/>
              <a:ahLst/>
              <a:cxnLst/>
              <a:rect r="r" b="b" t="t" l="l"/>
              <a:pathLst>
                <a:path h="812800" w="1156352">
                  <a:moveTo>
                    <a:pt x="385659" y="19070"/>
                  </a:moveTo>
                  <a:cubicBezTo>
                    <a:pt x="444751" y="7556"/>
                    <a:pt x="512340" y="0"/>
                    <a:pt x="578488" y="0"/>
                  </a:cubicBezTo>
                  <a:cubicBezTo>
                    <a:pt x="644638" y="0"/>
                    <a:pt x="708290" y="6476"/>
                    <a:pt x="766948" y="17990"/>
                  </a:cubicBezTo>
                  <a:cubicBezTo>
                    <a:pt x="768198" y="18350"/>
                    <a:pt x="769446" y="18350"/>
                    <a:pt x="770693" y="18710"/>
                  </a:cubicBezTo>
                  <a:cubicBezTo>
                    <a:pt x="990981" y="64765"/>
                    <a:pt x="1153232" y="186379"/>
                    <a:pt x="1156352" y="328502"/>
                  </a:cubicBezTo>
                  <a:lnTo>
                    <a:pt x="1156352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3120" y="185660"/>
                    <a:pt x="162875" y="64045"/>
                    <a:pt x="385659" y="19070"/>
                  </a:cubicBezTo>
                  <a:close/>
                </a:path>
              </a:pathLst>
            </a:custGeom>
            <a:solidFill>
              <a:srgbClr val="FEE6C1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127000"/>
              <a:ext cx="1156352" cy="685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TT Commons Pro Bold"/>
                </a:rPr>
                <a:t>p-value= twice the area to the left of the test statistic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-141397" y="333375"/>
            <a:ext cx="10726785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3999" spc="599">
                <a:solidFill>
                  <a:srgbClr val="000000"/>
                </a:solidFill>
                <a:latin typeface="Montserrat Classic Bold"/>
              </a:rPr>
              <a:t>HYPOTHESIS TESTING:</a:t>
            </a:r>
          </a:p>
          <a:p>
            <a:pPr algn="ctr">
              <a:lnSpc>
                <a:spcPts val="5399"/>
              </a:lnSpc>
            </a:pPr>
            <a:r>
              <a:rPr lang="en-US" sz="3999" spc="599">
                <a:solidFill>
                  <a:srgbClr val="000000"/>
                </a:solidFill>
                <a:latin typeface="Montserrat Classic Bold"/>
              </a:rPr>
              <a:t>ONE SAMPLE T-TEST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501364" y="5514267"/>
            <a:ext cx="6585200" cy="400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19"/>
              </a:lnSpc>
              <a:spcBef>
                <a:spcPct val="0"/>
              </a:spcBef>
            </a:pPr>
            <a:r>
              <a:rPr lang="en-US" sz="2599">
                <a:solidFill>
                  <a:srgbClr val="000000"/>
                </a:solidFill>
                <a:latin typeface="TT Commons Pro"/>
              </a:rPr>
              <a:t>VARIANCE UNKNOWN, T-TEST FORMULA: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29396">
            <a:off x="16554883" y="1743990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26236">
            <a:off x="14061074" y="-608986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0" y="0"/>
                </a:lnTo>
                <a:lnTo>
                  <a:pt x="4156830" y="1979690"/>
                </a:lnTo>
                <a:lnTo>
                  <a:pt x="0" y="1979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23674">
            <a:off x="-1983139" y="8375750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0"/>
                </a:lnTo>
                <a:lnTo>
                  <a:pt x="0" y="3822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81179" y="4022716"/>
            <a:ext cx="2762357" cy="4565879"/>
          </a:xfrm>
          <a:custGeom>
            <a:avLst/>
            <a:gdLst/>
            <a:ahLst/>
            <a:cxnLst/>
            <a:rect r="r" b="b" t="t" l="l"/>
            <a:pathLst>
              <a:path h="4565879" w="2762357">
                <a:moveTo>
                  <a:pt x="0" y="0"/>
                </a:moveTo>
                <a:lnTo>
                  <a:pt x="2762358" y="0"/>
                </a:lnTo>
                <a:lnTo>
                  <a:pt x="2762358" y="4565880"/>
                </a:lnTo>
                <a:lnTo>
                  <a:pt x="0" y="4565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679984" y="3387114"/>
            <a:ext cx="8906887" cy="4635307"/>
          </a:xfrm>
          <a:custGeom>
            <a:avLst/>
            <a:gdLst/>
            <a:ahLst/>
            <a:cxnLst/>
            <a:rect r="r" b="b" t="t" l="l"/>
            <a:pathLst>
              <a:path h="4635307" w="8906887">
                <a:moveTo>
                  <a:pt x="0" y="0"/>
                </a:moveTo>
                <a:lnTo>
                  <a:pt x="8906887" y="0"/>
                </a:lnTo>
                <a:lnTo>
                  <a:pt x="8906887" y="4635307"/>
                </a:lnTo>
                <a:lnTo>
                  <a:pt x="0" y="46353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256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91784" y="2520925"/>
            <a:ext cx="7650034" cy="5401799"/>
          </a:xfrm>
          <a:custGeom>
            <a:avLst/>
            <a:gdLst/>
            <a:ahLst/>
            <a:cxnLst/>
            <a:rect r="r" b="b" t="t" l="l"/>
            <a:pathLst>
              <a:path h="5401799" w="7650034">
                <a:moveTo>
                  <a:pt x="0" y="0"/>
                </a:moveTo>
                <a:lnTo>
                  <a:pt x="7650034" y="0"/>
                </a:lnTo>
                <a:lnTo>
                  <a:pt x="7650034" y="5401799"/>
                </a:lnTo>
                <a:lnTo>
                  <a:pt x="0" y="540179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679984" y="1975267"/>
            <a:ext cx="8906887" cy="1091315"/>
          </a:xfrm>
          <a:custGeom>
            <a:avLst/>
            <a:gdLst/>
            <a:ahLst/>
            <a:cxnLst/>
            <a:rect r="r" b="b" t="t" l="l"/>
            <a:pathLst>
              <a:path h="1091315" w="8906887">
                <a:moveTo>
                  <a:pt x="0" y="0"/>
                </a:moveTo>
                <a:lnTo>
                  <a:pt x="8906887" y="0"/>
                </a:lnTo>
                <a:lnTo>
                  <a:pt x="8906887" y="1091316"/>
                </a:lnTo>
                <a:lnTo>
                  <a:pt x="0" y="109131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1620" r="0" b="-162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525771" y="333375"/>
            <a:ext cx="10726785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3999" spc="599">
                <a:solidFill>
                  <a:srgbClr val="000000"/>
                </a:solidFill>
                <a:latin typeface="Montserrat Classic Bold"/>
              </a:rPr>
              <a:t>HYPOTHESIS TESTING:</a:t>
            </a:r>
          </a:p>
          <a:p>
            <a:pPr algn="ctr">
              <a:lnSpc>
                <a:spcPts val="5399"/>
              </a:lnSpc>
            </a:pPr>
            <a:r>
              <a:rPr lang="en-US" sz="3999" spc="599">
                <a:solidFill>
                  <a:srgbClr val="000000"/>
                </a:solidFill>
                <a:latin typeface="Montserrat Classic Bold"/>
              </a:rPr>
              <a:t>ONE SAMPLE T-TEST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9067800"/>
            <a:ext cx="2614612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T Commons Pro"/>
              </a:rPr>
              <a:t>sample mean=69.22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8336746"/>
            <a:ext cx="3044428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T Commons Pro"/>
              </a:rPr>
              <a:t>test statistic t= -4.4036,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8700" y="8698696"/>
            <a:ext cx="2163564" cy="3714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000000"/>
                </a:solidFill>
                <a:latin typeface="TT Commons Pro"/>
                <a:ea typeface="TT Commons Pro"/>
              </a:rPr>
              <a:t>p-value=1.1×10-5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29396">
            <a:off x="16554883" y="1743990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26236">
            <a:off x="14061074" y="-608986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0" y="0"/>
                </a:lnTo>
                <a:lnTo>
                  <a:pt x="4156830" y="1979690"/>
                </a:lnTo>
                <a:lnTo>
                  <a:pt x="0" y="1979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23674">
            <a:off x="-1983139" y="8375750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0"/>
                </a:lnTo>
                <a:lnTo>
                  <a:pt x="0" y="3822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81179" y="4022716"/>
            <a:ext cx="2762357" cy="4565879"/>
          </a:xfrm>
          <a:custGeom>
            <a:avLst/>
            <a:gdLst/>
            <a:ahLst/>
            <a:cxnLst/>
            <a:rect r="r" b="b" t="t" l="l"/>
            <a:pathLst>
              <a:path h="4565879" w="2762357">
                <a:moveTo>
                  <a:pt x="0" y="0"/>
                </a:moveTo>
                <a:lnTo>
                  <a:pt x="2762358" y="0"/>
                </a:lnTo>
                <a:lnTo>
                  <a:pt x="2762358" y="4565880"/>
                </a:lnTo>
                <a:lnTo>
                  <a:pt x="0" y="4565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4613" y="2512522"/>
            <a:ext cx="7669387" cy="5261956"/>
          </a:xfrm>
          <a:custGeom>
            <a:avLst/>
            <a:gdLst/>
            <a:ahLst/>
            <a:cxnLst/>
            <a:rect r="r" b="b" t="t" l="l"/>
            <a:pathLst>
              <a:path h="5261956" w="7669387">
                <a:moveTo>
                  <a:pt x="0" y="0"/>
                </a:moveTo>
                <a:lnTo>
                  <a:pt x="7669387" y="0"/>
                </a:lnTo>
                <a:lnTo>
                  <a:pt x="7669387" y="5261956"/>
                </a:lnTo>
                <a:lnTo>
                  <a:pt x="0" y="526195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-714882" y="323709"/>
            <a:ext cx="10726785" cy="1333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3999" spc="599">
                <a:solidFill>
                  <a:srgbClr val="000000"/>
                </a:solidFill>
                <a:latin typeface="Montserrat Classic Bold"/>
              </a:rPr>
              <a:t>HYPOTHESIS TESTING:</a:t>
            </a:r>
          </a:p>
          <a:p>
            <a:pPr algn="ctr">
              <a:lnSpc>
                <a:spcPts val="5399"/>
              </a:lnSpc>
            </a:pPr>
            <a:r>
              <a:rPr lang="en-US" sz="3999" spc="599">
                <a:solidFill>
                  <a:srgbClr val="000000"/>
                </a:solidFill>
                <a:latin typeface="Montserrat Classic Bold"/>
              </a:rPr>
              <a:t>ONE SAMPLE T-TEST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10377" y="3095625"/>
            <a:ext cx="4809912" cy="4029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  <a:spcBef>
                <a:spcPct val="0"/>
              </a:spcBef>
            </a:pPr>
            <a:r>
              <a:rPr lang="en-US" sz="3299">
                <a:solidFill>
                  <a:srgbClr val="000000"/>
                </a:solidFill>
                <a:latin typeface="Times New Roman"/>
                <a:ea typeface="Times New Roman"/>
              </a:rPr>
              <a:t>Since P-value 1.1×10^-5&lt; 0.05, we reject the null hypothesis, there is sufficient evidence to conclude that the average life expectancy is significantly different from 70 years.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107182" y="8217121"/>
            <a:ext cx="9212362" cy="733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000000"/>
                </a:solidFill>
                <a:latin typeface="TT Commons Pro"/>
                <a:ea typeface="TT Commons Pro"/>
              </a:rPr>
              <a:t>Distribution Graph when test statistic = -4.4036 and P-value=1.1×10^-5  </a:t>
            </a:r>
          </a:p>
          <a:p>
            <a:pPr algn="ctr">
              <a:lnSpc>
                <a:spcPts val="28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4000500" y="-4000500"/>
            <a:ext cx="10287000" cy="18288000"/>
          </a:xfrm>
          <a:custGeom>
            <a:avLst/>
            <a:gdLst/>
            <a:ahLst/>
            <a:cxnLst/>
            <a:rect r="r" b="b" t="t" l="l"/>
            <a:pathLst>
              <a:path h="18288000" w="10287000">
                <a:moveTo>
                  <a:pt x="10287000" y="0"/>
                </a:moveTo>
                <a:lnTo>
                  <a:pt x="10287000" y="18288000"/>
                </a:lnTo>
                <a:lnTo>
                  <a:pt x="0" y="18288000"/>
                </a:lnTo>
                <a:lnTo>
                  <a:pt x="0" y="0"/>
                </a:lnTo>
                <a:lnTo>
                  <a:pt x="10287000" y="0"/>
                </a:lnTo>
                <a:close/>
              </a:path>
            </a:pathLst>
          </a:custGeom>
          <a:blipFill>
            <a:blip r:embed="rId2"/>
            <a:stretch>
              <a:fillRect l="-70429" t="0" r="-70429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829396">
            <a:off x="16554883" y="1743990"/>
            <a:ext cx="3367561" cy="3245487"/>
          </a:xfrm>
          <a:custGeom>
            <a:avLst/>
            <a:gdLst/>
            <a:ahLst/>
            <a:cxnLst/>
            <a:rect r="r" b="b" t="t" l="l"/>
            <a:pathLst>
              <a:path h="3245487" w="3367561">
                <a:moveTo>
                  <a:pt x="0" y="0"/>
                </a:moveTo>
                <a:lnTo>
                  <a:pt x="3367561" y="0"/>
                </a:lnTo>
                <a:lnTo>
                  <a:pt x="3367561" y="3245487"/>
                </a:lnTo>
                <a:lnTo>
                  <a:pt x="0" y="32454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726236">
            <a:off x="14061074" y="-608986"/>
            <a:ext cx="4156830" cy="1979691"/>
          </a:xfrm>
          <a:custGeom>
            <a:avLst/>
            <a:gdLst/>
            <a:ahLst/>
            <a:cxnLst/>
            <a:rect r="r" b="b" t="t" l="l"/>
            <a:pathLst>
              <a:path h="1979691" w="4156830">
                <a:moveTo>
                  <a:pt x="0" y="0"/>
                </a:moveTo>
                <a:lnTo>
                  <a:pt x="4156830" y="0"/>
                </a:lnTo>
                <a:lnTo>
                  <a:pt x="4156830" y="1979690"/>
                </a:lnTo>
                <a:lnTo>
                  <a:pt x="0" y="19796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7000"/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523674">
            <a:off x="-1983139" y="8375750"/>
            <a:ext cx="3966278" cy="3822501"/>
          </a:xfrm>
          <a:custGeom>
            <a:avLst/>
            <a:gdLst/>
            <a:ahLst/>
            <a:cxnLst/>
            <a:rect r="r" b="b" t="t" l="l"/>
            <a:pathLst>
              <a:path h="3822501" w="3966278">
                <a:moveTo>
                  <a:pt x="0" y="0"/>
                </a:moveTo>
                <a:lnTo>
                  <a:pt x="3966278" y="0"/>
                </a:lnTo>
                <a:lnTo>
                  <a:pt x="3966278" y="3822500"/>
                </a:lnTo>
                <a:lnTo>
                  <a:pt x="0" y="38225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72000"/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381179" y="4022716"/>
            <a:ext cx="2762357" cy="4565879"/>
          </a:xfrm>
          <a:custGeom>
            <a:avLst/>
            <a:gdLst/>
            <a:ahLst/>
            <a:cxnLst/>
            <a:rect r="r" b="b" t="t" l="l"/>
            <a:pathLst>
              <a:path h="4565879" w="2762357">
                <a:moveTo>
                  <a:pt x="0" y="0"/>
                </a:moveTo>
                <a:lnTo>
                  <a:pt x="2762358" y="0"/>
                </a:lnTo>
                <a:lnTo>
                  <a:pt x="2762358" y="4565880"/>
                </a:lnTo>
                <a:lnTo>
                  <a:pt x="0" y="45658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72000"/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028700" y="1788812"/>
            <a:ext cx="9084023" cy="2667640"/>
            <a:chOff x="0" y="0"/>
            <a:chExt cx="2392500" cy="70258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392500" cy="702588"/>
            </a:xfrm>
            <a:custGeom>
              <a:avLst/>
              <a:gdLst/>
              <a:ahLst/>
              <a:cxnLst/>
              <a:rect r="r" b="b" t="t" l="l"/>
              <a:pathLst>
                <a:path h="702588" w="2392500">
                  <a:moveTo>
                    <a:pt x="0" y="0"/>
                  </a:moveTo>
                  <a:lnTo>
                    <a:pt x="2392500" y="0"/>
                  </a:lnTo>
                  <a:lnTo>
                    <a:pt x="2392500" y="702588"/>
                  </a:lnTo>
                  <a:lnTo>
                    <a:pt x="0" y="702588"/>
                  </a:lnTo>
                  <a:close/>
                </a:path>
              </a:pathLst>
            </a:custGeom>
            <a:solidFill>
              <a:srgbClr val="B5838D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66675"/>
              <a:ext cx="2392500" cy="7692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079"/>
                </a:lnSpc>
              </a:pPr>
              <a:r>
                <a:rPr lang="en-US" sz="3399">
                  <a:solidFill>
                    <a:srgbClr val="FFFFFF"/>
                  </a:solidFill>
                  <a:latin typeface="Times New Roman Bold"/>
                </a:rPr>
                <a:t>To determine the strength and direction of the relationship (linear relationship) between life expectancy and GDP</a:t>
              </a:r>
            </a:p>
            <a:p>
              <a:pPr algn="ctr">
                <a:lnSpc>
                  <a:spcPts val="287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119835" y="1028700"/>
            <a:ext cx="6139465" cy="4234322"/>
            <a:chOff x="0" y="0"/>
            <a:chExt cx="1616978" cy="111521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16979" cy="1115212"/>
            </a:xfrm>
            <a:custGeom>
              <a:avLst/>
              <a:gdLst/>
              <a:ahLst/>
              <a:cxnLst/>
              <a:rect r="r" b="b" t="t" l="l"/>
              <a:pathLst>
                <a:path h="1115212" w="1616979">
                  <a:moveTo>
                    <a:pt x="64311" y="0"/>
                  </a:moveTo>
                  <a:lnTo>
                    <a:pt x="1552667" y="0"/>
                  </a:lnTo>
                  <a:cubicBezTo>
                    <a:pt x="1588185" y="0"/>
                    <a:pt x="1616979" y="28793"/>
                    <a:pt x="1616979" y="64311"/>
                  </a:cubicBezTo>
                  <a:lnTo>
                    <a:pt x="1616979" y="1050901"/>
                  </a:lnTo>
                  <a:cubicBezTo>
                    <a:pt x="1616979" y="1067957"/>
                    <a:pt x="1610203" y="1084315"/>
                    <a:pt x="1598142" y="1096376"/>
                  </a:cubicBezTo>
                  <a:cubicBezTo>
                    <a:pt x="1586081" y="1108437"/>
                    <a:pt x="1569724" y="1115212"/>
                    <a:pt x="1552667" y="1115212"/>
                  </a:cubicBezTo>
                  <a:lnTo>
                    <a:pt x="64311" y="1115212"/>
                  </a:lnTo>
                  <a:cubicBezTo>
                    <a:pt x="28793" y="1115212"/>
                    <a:pt x="0" y="1086419"/>
                    <a:pt x="0" y="1050901"/>
                  </a:cubicBezTo>
                  <a:lnTo>
                    <a:pt x="0" y="64311"/>
                  </a:lnTo>
                  <a:cubicBezTo>
                    <a:pt x="0" y="28793"/>
                    <a:pt x="28793" y="0"/>
                    <a:pt x="64311" y="0"/>
                  </a:cubicBezTo>
                  <a:close/>
                </a:path>
              </a:pathLst>
            </a:custGeom>
            <a:solidFill>
              <a:srgbClr val="D1E2F4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1616978" cy="11818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59"/>
                </a:lnSpc>
              </a:pPr>
            </a:p>
            <a:p>
              <a:pPr algn="ctr">
                <a:lnSpc>
                  <a:spcPts val="3959"/>
                </a:lnSpc>
              </a:pPr>
            </a:p>
            <a:p>
              <a:pPr algn="ctr">
                <a:lnSpc>
                  <a:spcPts val="3959"/>
                </a:lnSpc>
              </a:pPr>
              <a:r>
                <a:rPr lang="en-US" sz="3299">
                  <a:solidFill>
                    <a:srgbClr val="000000"/>
                  </a:solidFill>
                  <a:latin typeface="Times New Roman"/>
                </a:rPr>
                <a:t>Hypothesis statement:</a:t>
              </a:r>
            </a:p>
            <a:p>
              <a:pPr algn="ctr">
                <a:lnSpc>
                  <a:spcPts val="3959"/>
                </a:lnSpc>
              </a:pPr>
              <a:r>
                <a:rPr lang="en-US" sz="3299">
                  <a:solidFill>
                    <a:srgbClr val="000000"/>
                  </a:solidFill>
                  <a:latin typeface="Times New Roman"/>
                </a:rPr>
                <a:t>H₀</a:t>
              </a:r>
              <a:r>
                <a:rPr lang="en-US" sz="3299">
                  <a:solidFill>
                    <a:srgbClr val="000000"/>
                  </a:solidFill>
                  <a:latin typeface="Times New Roman"/>
                </a:rPr>
                <a:t>: ρ = 0 (no linear correlation)</a:t>
              </a:r>
            </a:p>
            <a:p>
              <a:pPr algn="ctr">
                <a:lnSpc>
                  <a:spcPts val="3959"/>
                </a:lnSpc>
              </a:pPr>
              <a:r>
                <a:rPr lang="en-US" sz="3299">
                  <a:solidFill>
                    <a:srgbClr val="000000"/>
                  </a:solidFill>
                  <a:latin typeface="Times New Roman"/>
                </a:rPr>
                <a:t>H₁</a:t>
              </a:r>
              <a:r>
                <a:rPr lang="en-US" sz="3299">
                  <a:solidFill>
                    <a:srgbClr val="000000"/>
                  </a:solidFill>
                  <a:latin typeface="Times New Roman"/>
                </a:rPr>
                <a:t>: ρ ≠ 0 (linear correlation exists)</a:t>
              </a:r>
            </a:p>
            <a:p>
              <a:pPr algn="ctr">
                <a:lnSpc>
                  <a:spcPts val="3959"/>
                </a:lnSpc>
              </a:pPr>
            </a:p>
            <a:p>
              <a:pPr algn="ctr">
                <a:lnSpc>
                  <a:spcPts val="3959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140730" y="7539478"/>
            <a:ext cx="7347179" cy="1300037"/>
          </a:xfrm>
          <a:custGeom>
            <a:avLst/>
            <a:gdLst/>
            <a:ahLst/>
            <a:cxnLst/>
            <a:rect r="r" b="b" t="t" l="l"/>
            <a:pathLst>
              <a:path h="1300037" w="7347179">
                <a:moveTo>
                  <a:pt x="0" y="0"/>
                </a:moveTo>
                <a:lnTo>
                  <a:pt x="7347179" y="0"/>
                </a:lnTo>
                <a:lnTo>
                  <a:pt x="7347179" y="1300037"/>
                </a:lnTo>
                <a:lnTo>
                  <a:pt x="0" y="13000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713943" y="7041777"/>
            <a:ext cx="2517532" cy="2216523"/>
          </a:xfrm>
          <a:custGeom>
            <a:avLst/>
            <a:gdLst/>
            <a:ahLst/>
            <a:cxnLst/>
            <a:rect r="r" b="b" t="t" l="l"/>
            <a:pathLst>
              <a:path h="2216523" w="2517532">
                <a:moveTo>
                  <a:pt x="0" y="0"/>
                </a:moveTo>
                <a:lnTo>
                  <a:pt x="2517532" y="0"/>
                </a:lnTo>
                <a:lnTo>
                  <a:pt x="2517532" y="2216523"/>
                </a:lnTo>
                <a:lnTo>
                  <a:pt x="0" y="221652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248105" y="757844"/>
            <a:ext cx="9785250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99"/>
              </a:lnSpc>
            </a:pPr>
            <a:r>
              <a:rPr lang="en-US" sz="3999" spc="599">
                <a:solidFill>
                  <a:srgbClr val="000000"/>
                </a:solidFill>
                <a:latin typeface="Montserrat Classic Bold"/>
              </a:rPr>
              <a:t>CORRELATION TEST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3107034" y="6606989"/>
            <a:ext cx="4390525" cy="3086100"/>
            <a:chOff x="0" y="0"/>
            <a:chExt cx="1156352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56352" cy="812800"/>
            </a:xfrm>
            <a:custGeom>
              <a:avLst/>
              <a:gdLst/>
              <a:ahLst/>
              <a:cxnLst/>
              <a:rect r="r" b="b" t="t" l="l"/>
              <a:pathLst>
                <a:path h="812800" w="1156352">
                  <a:moveTo>
                    <a:pt x="385659" y="19070"/>
                  </a:moveTo>
                  <a:cubicBezTo>
                    <a:pt x="444751" y="7556"/>
                    <a:pt x="512340" y="0"/>
                    <a:pt x="578488" y="0"/>
                  </a:cubicBezTo>
                  <a:cubicBezTo>
                    <a:pt x="644638" y="0"/>
                    <a:pt x="708290" y="6476"/>
                    <a:pt x="766948" y="17990"/>
                  </a:cubicBezTo>
                  <a:cubicBezTo>
                    <a:pt x="768198" y="18350"/>
                    <a:pt x="769446" y="18350"/>
                    <a:pt x="770693" y="18710"/>
                  </a:cubicBezTo>
                  <a:cubicBezTo>
                    <a:pt x="990981" y="64765"/>
                    <a:pt x="1153232" y="186379"/>
                    <a:pt x="1156352" y="328502"/>
                  </a:cubicBezTo>
                  <a:lnTo>
                    <a:pt x="1156352" y="812800"/>
                  </a:lnTo>
                  <a:lnTo>
                    <a:pt x="0" y="812800"/>
                  </a:lnTo>
                  <a:lnTo>
                    <a:pt x="0" y="328861"/>
                  </a:lnTo>
                  <a:cubicBezTo>
                    <a:pt x="3120" y="185660"/>
                    <a:pt x="162875" y="64045"/>
                    <a:pt x="385659" y="19070"/>
                  </a:cubicBezTo>
                  <a:close/>
                </a:path>
              </a:pathLst>
            </a:custGeom>
            <a:solidFill>
              <a:srgbClr val="FEE6C1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127000"/>
              <a:ext cx="1156352" cy="6858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500">
                  <a:solidFill>
                    <a:srgbClr val="FFFFFF"/>
                  </a:solidFill>
                  <a:latin typeface="TT Commons Pro Bold"/>
                </a:rPr>
                <a:t>Degree of freedom =n-2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713943" y="5772256"/>
            <a:ext cx="9992023" cy="533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TT Commons Pro"/>
              </a:rPr>
              <a:t>Pearson’s Product-Moment Correlation test  formula: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DAGJh9FJAEA</dc:identifier>
  <dcterms:modified xsi:type="dcterms:W3CDTF">2011-08-01T06:04:30Z</dcterms:modified>
  <cp:revision>1</cp:revision>
  <dc:title>Project 2</dc:title>
</cp:coreProperties>
</file>